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Oswald" panose="00000500000000000000" pitchFamily="2" charset="0"/>
      <p:regular r:id="rId39"/>
      <p:bold r:id="rId40"/>
    </p:embeddedFont>
    <p:embeddedFont>
      <p:font typeface="Oswald Light" panose="00000400000000000000" pitchFamily="2" charset="0"/>
      <p:regular r:id="rId41"/>
      <p:bold r:id="rId42"/>
    </p:embeddedFont>
    <p:embeddedFont>
      <p:font typeface="Oswald Medium" panose="00000600000000000000"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F9643-56C4-4FE0-B203-C5396F85C920}">
  <a:tblStyle styleId="{C53F9643-56C4-4FE0-B203-C5396F85C9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1" d="100"/>
          <a:sy n="101" d="100"/>
        </p:scale>
        <p:origin x="52" y="5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ake Pearson" userId="8c605e1007b3ede4" providerId="LiveId" clId="{E3F54B68-A962-453E-9618-AA75D74F8D2B}"/>
    <pc:docChg chg="undo custSel modSld">
      <pc:chgData name="Blake Pearson" userId="8c605e1007b3ede4" providerId="LiveId" clId="{E3F54B68-A962-453E-9618-AA75D74F8D2B}" dt="2024-11-19T23:00:36.636" v="15" actId="1076"/>
      <pc:docMkLst>
        <pc:docMk/>
      </pc:docMkLst>
      <pc:sldChg chg="modSp mod">
        <pc:chgData name="Blake Pearson" userId="8c605e1007b3ede4" providerId="LiveId" clId="{E3F54B68-A962-453E-9618-AA75D74F8D2B}" dt="2024-11-19T21:50:40.390" v="1" actId="14734"/>
        <pc:sldMkLst>
          <pc:docMk/>
          <pc:sldMk cId="0" sldId="263"/>
        </pc:sldMkLst>
        <pc:graphicFrameChg chg="modGraphic">
          <ac:chgData name="Blake Pearson" userId="8c605e1007b3ede4" providerId="LiveId" clId="{E3F54B68-A962-453E-9618-AA75D74F8D2B}" dt="2024-11-19T21:50:40.390" v="1" actId="14734"/>
          <ac:graphicFrameMkLst>
            <pc:docMk/>
            <pc:sldMk cId="0" sldId="263"/>
            <ac:graphicFrameMk id="123" creationId="{00000000-0000-0000-0000-000000000000}"/>
          </ac:graphicFrameMkLst>
        </pc:graphicFrameChg>
      </pc:sldChg>
      <pc:sldChg chg="modSp mod">
        <pc:chgData name="Blake Pearson" userId="8c605e1007b3ede4" providerId="LiveId" clId="{E3F54B68-A962-453E-9618-AA75D74F8D2B}" dt="2024-11-19T23:00:36.636" v="15" actId="1076"/>
        <pc:sldMkLst>
          <pc:docMk/>
          <pc:sldMk cId="0" sldId="264"/>
        </pc:sldMkLst>
        <pc:spChg chg="mod">
          <ac:chgData name="Blake Pearson" userId="8c605e1007b3ede4" providerId="LiveId" clId="{E3F54B68-A962-453E-9618-AA75D74F8D2B}" dt="2024-11-19T23:00:01.414" v="7" actId="6549"/>
          <ac:spMkLst>
            <pc:docMk/>
            <pc:sldMk cId="0" sldId="264"/>
            <ac:spMk id="130" creationId="{00000000-0000-0000-0000-000000000000}"/>
          </ac:spMkLst>
        </pc:spChg>
        <pc:spChg chg="mod">
          <ac:chgData name="Blake Pearson" userId="8c605e1007b3ede4" providerId="LiveId" clId="{E3F54B68-A962-453E-9618-AA75D74F8D2B}" dt="2024-11-19T22:59:42.140" v="4" actId="1076"/>
          <ac:spMkLst>
            <pc:docMk/>
            <pc:sldMk cId="0" sldId="264"/>
            <ac:spMk id="131" creationId="{00000000-0000-0000-0000-000000000000}"/>
          </ac:spMkLst>
        </pc:spChg>
        <pc:graphicFrameChg chg="mod modGraphic">
          <ac:chgData name="Blake Pearson" userId="8c605e1007b3ede4" providerId="LiveId" clId="{E3F54B68-A962-453E-9618-AA75D74F8D2B}" dt="2024-11-19T23:00:36.636" v="15" actId="1076"/>
          <ac:graphicFrameMkLst>
            <pc:docMk/>
            <pc:sldMk cId="0" sldId="264"/>
            <ac:graphicFrameMk id="129" creationId="{00000000-0000-0000-0000-000000000000}"/>
          </ac:graphicFrameMkLst>
        </pc:graphicFrameChg>
      </pc:sldChg>
      <pc:sldChg chg="modSp mod">
        <pc:chgData name="Blake Pearson" userId="8c605e1007b3ede4" providerId="LiveId" clId="{E3F54B68-A962-453E-9618-AA75D74F8D2B}" dt="2024-11-19T23:00:19.151" v="9" actId="14734"/>
        <pc:sldMkLst>
          <pc:docMk/>
          <pc:sldMk cId="0" sldId="267"/>
        </pc:sldMkLst>
        <pc:graphicFrameChg chg="modGraphic">
          <ac:chgData name="Blake Pearson" userId="8c605e1007b3ede4" providerId="LiveId" clId="{E3F54B68-A962-453E-9618-AA75D74F8D2B}" dt="2024-11-19T23:00:19.151" v="9" actId="14734"/>
          <ac:graphicFrameMkLst>
            <pc:docMk/>
            <pc:sldMk cId="0" sldId="267"/>
            <ac:graphicFrameMk id="155"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aa61939b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a61939b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fa7f2eb6b5_7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fa7f2eb6b5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fa7f2eb6b5_7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fa7f2eb6b5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Noah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0aa662fe3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0aa662fe3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Kelly</a:t>
            </a:r>
            <a:endParaRPr/>
          </a:p>
          <a:p>
            <a:pPr marL="0" lvl="0" indent="0" algn="l" rtl="0">
              <a:spcBef>
                <a:spcPts val="0"/>
              </a:spcBef>
              <a:spcAft>
                <a:spcPts val="0"/>
              </a:spcAft>
              <a:buNone/>
            </a:pPr>
            <a:r>
              <a:rPr lang="en"/>
              <a:t>Add for AFE has data sheet examples as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a7f2eb6b5_7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a7f2eb6b5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Jayden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0aa662fe3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aa662fe3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0b3bfd8fc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0b3bfd8fc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0aa61939b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0aa61939b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Jayden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fa7f2eb6b5_7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fa7f2eb6b5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fa7f2eb6b5_7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fa7f2eb6b5_7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0aa61939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0aa61939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0aa61939b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0aa61939b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b89398fd7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b89398fd7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0b89398fd7_4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0b89398fd7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0af0b86723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0af0b86723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b89398fd7_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b89398fd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b89398fd7_4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b89398fd7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0af0b86723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0af0b86723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KIRK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0b89398fd7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0b89398fd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b89398fd7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b89398fd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0af0b86723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0af0b86723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fa7f2eb6b5_7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fa7f2eb6b5_7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0b89398fd7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0b89398fd7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0b89398fd7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0b89398fd7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0af0b86723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0af0b86723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JAYDEN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0aa61939b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a61939b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af0b8672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af0b8672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b3bfd8fc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0b3bfd8fc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0aa662fe3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0aa662fe3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aa61939b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aa61939b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Jayden 3 minutes</a:t>
            </a:r>
            <a:endParaRPr/>
          </a:p>
          <a:p>
            <a:pPr marL="0" lvl="0" indent="0" algn="l" rtl="0">
              <a:spcBef>
                <a:spcPts val="0"/>
              </a:spcBef>
              <a:spcAft>
                <a:spcPts val="0"/>
              </a:spcAft>
              <a:buNone/>
            </a:pPr>
            <a:r>
              <a:rPr lang="en"/>
              <a:t> </a:t>
            </a:r>
            <a:endParaRPr/>
          </a:p>
          <a:p>
            <a:pPr marL="0" lvl="0" indent="0" algn="l" rtl="0">
              <a:spcBef>
                <a:spcPts val="0"/>
              </a:spcBef>
              <a:spcAft>
                <a:spcPts val="0"/>
              </a:spcAft>
              <a:buNone/>
            </a:pPr>
            <a:r>
              <a:rPr lang="en"/>
              <a:t>(try not to read off completely, it’ll take too  long summarize it as much as possible)</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0aa61939b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0aa61939b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8" name="Google Shape;48;p1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311700" y="64000"/>
            <a:ext cx="8520600" cy="572700"/>
          </a:xfrm>
          <a:prstGeom prst="rect">
            <a:avLst/>
          </a:prstGeom>
        </p:spPr>
        <p:txBody>
          <a:bodyPr spcFirstLastPara="1" wrap="square" lIns="91425" tIns="91425" rIns="91425" bIns="91425" anchor="t"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a:spLocks noGrp="1"/>
          </p:cNvSpPr>
          <p:nvPr>
            <p:ph type="pic" idx="2"/>
          </p:nvPr>
        </p:nvSpPr>
        <p:spPr>
          <a:xfrm>
            <a:off x="823675" y="728375"/>
            <a:ext cx="1340400" cy="1340400"/>
          </a:xfrm>
          <a:prstGeom prst="ellipse">
            <a:avLst/>
          </a:prstGeom>
          <a:noFill/>
          <a:ln>
            <a:noFill/>
          </a:ln>
        </p:spPr>
      </p:sp>
      <p:sp>
        <p:nvSpPr>
          <p:cNvPr id="55" name="Google Shape;55;p13"/>
          <p:cNvSpPr>
            <a:spLocks noGrp="1"/>
          </p:cNvSpPr>
          <p:nvPr>
            <p:ph type="pic" idx="3"/>
          </p:nvPr>
        </p:nvSpPr>
        <p:spPr>
          <a:xfrm>
            <a:off x="3901800" y="728375"/>
            <a:ext cx="1340400" cy="1340400"/>
          </a:xfrm>
          <a:prstGeom prst="ellipse">
            <a:avLst/>
          </a:prstGeom>
          <a:noFill/>
          <a:ln>
            <a:noFill/>
          </a:ln>
        </p:spPr>
      </p:sp>
      <p:sp>
        <p:nvSpPr>
          <p:cNvPr id="56" name="Google Shape;56;p13"/>
          <p:cNvSpPr>
            <a:spLocks noGrp="1"/>
          </p:cNvSpPr>
          <p:nvPr>
            <p:ph type="pic" idx="4"/>
          </p:nvPr>
        </p:nvSpPr>
        <p:spPr>
          <a:xfrm>
            <a:off x="6979925" y="728375"/>
            <a:ext cx="1340400" cy="1340400"/>
          </a:xfrm>
          <a:prstGeom prst="ellipse">
            <a:avLst/>
          </a:prstGeom>
          <a:noFill/>
          <a:ln>
            <a:noFill/>
          </a:ln>
        </p:spPr>
      </p:sp>
      <p:sp>
        <p:nvSpPr>
          <p:cNvPr id="57" name="Google Shape;57;p13"/>
          <p:cNvSpPr>
            <a:spLocks noGrp="1"/>
          </p:cNvSpPr>
          <p:nvPr>
            <p:ph type="pic" idx="5"/>
          </p:nvPr>
        </p:nvSpPr>
        <p:spPr>
          <a:xfrm>
            <a:off x="2362738" y="2709375"/>
            <a:ext cx="1340400" cy="1340400"/>
          </a:xfrm>
          <a:prstGeom prst="ellipse">
            <a:avLst/>
          </a:prstGeom>
          <a:noFill/>
          <a:ln>
            <a:noFill/>
          </a:ln>
        </p:spPr>
      </p:sp>
      <p:sp>
        <p:nvSpPr>
          <p:cNvPr id="58" name="Google Shape;58;p13"/>
          <p:cNvSpPr>
            <a:spLocks noGrp="1"/>
          </p:cNvSpPr>
          <p:nvPr>
            <p:ph type="pic" idx="6"/>
          </p:nvPr>
        </p:nvSpPr>
        <p:spPr>
          <a:xfrm>
            <a:off x="5440863" y="2709375"/>
            <a:ext cx="1340400" cy="1340400"/>
          </a:xfrm>
          <a:prstGeom prst="ellipse">
            <a:avLst/>
          </a:prstGeom>
          <a:noFill/>
          <a:ln>
            <a:noFill/>
          </a:ln>
        </p:spPr>
      </p:sp>
      <p:sp>
        <p:nvSpPr>
          <p:cNvPr id="59" name="Google Shape;59;p13"/>
          <p:cNvSpPr txBox="1">
            <a:spLocks noGrp="1"/>
          </p:cNvSpPr>
          <p:nvPr>
            <p:ph type="subTitle" idx="1"/>
          </p:nvPr>
        </p:nvSpPr>
        <p:spPr>
          <a:xfrm>
            <a:off x="722125" y="2193275"/>
            <a:ext cx="1543500" cy="453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3"/>
          <p:cNvSpPr txBox="1">
            <a:spLocks noGrp="1"/>
          </p:cNvSpPr>
          <p:nvPr>
            <p:ph type="subTitle" idx="7"/>
          </p:nvPr>
        </p:nvSpPr>
        <p:spPr>
          <a:xfrm>
            <a:off x="3800250" y="2193275"/>
            <a:ext cx="1543500" cy="453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13"/>
          <p:cNvSpPr txBox="1">
            <a:spLocks noGrp="1"/>
          </p:cNvSpPr>
          <p:nvPr>
            <p:ph type="subTitle" idx="8"/>
          </p:nvPr>
        </p:nvSpPr>
        <p:spPr>
          <a:xfrm>
            <a:off x="6878375" y="2193275"/>
            <a:ext cx="1543500" cy="453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2" name="Google Shape;62;p13"/>
          <p:cNvSpPr txBox="1">
            <a:spLocks noGrp="1"/>
          </p:cNvSpPr>
          <p:nvPr>
            <p:ph type="subTitle" idx="9"/>
          </p:nvPr>
        </p:nvSpPr>
        <p:spPr>
          <a:xfrm>
            <a:off x="2261200" y="4158575"/>
            <a:ext cx="1543500" cy="453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13"/>
          <p:cNvSpPr txBox="1">
            <a:spLocks noGrp="1"/>
          </p:cNvSpPr>
          <p:nvPr>
            <p:ph type="subTitle" idx="13"/>
          </p:nvPr>
        </p:nvSpPr>
        <p:spPr>
          <a:xfrm>
            <a:off x="5339325" y="4158575"/>
            <a:ext cx="1543500" cy="453300"/>
          </a:xfrm>
          <a:prstGeom prst="rect">
            <a:avLst/>
          </a:prstGeom>
        </p:spPr>
        <p:txBody>
          <a:bodyPr spcFirstLastPara="1" wrap="square" lIns="91425" tIns="91425" rIns="91425" bIns="91425" anchor="t" anchorCtr="0">
            <a:normAutofit/>
          </a:bodyPr>
          <a:lstStyle>
            <a:lvl1pPr lvl="0" algn="ctr">
              <a:spcBef>
                <a:spcPts val="0"/>
              </a:spcBef>
              <a:spcAft>
                <a:spcPts val="0"/>
              </a:spcAft>
              <a:buSzPts val="1400"/>
              <a:buNone/>
              <a:defRPr sz="14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C00000"/>
              </a:buClr>
              <a:buSzPts val="2800"/>
              <a:buFont typeface="Georgia"/>
              <a:buNone/>
              <a:defRPr b="1">
                <a:solidFill>
                  <a:srgbClr val="C00000"/>
                </a:solidFill>
                <a:latin typeface="Georgia"/>
                <a:ea typeface="Georgia"/>
                <a:cs typeface="Georgia"/>
                <a:sym typeface="Georgi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474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1" name="Google Shape;41;p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C00000"/>
              </a:buClr>
              <a:buSzPts val="2800"/>
              <a:buFont typeface="Georgia"/>
              <a:buNone/>
              <a:defRPr sz="2800" b="1">
                <a:solidFill>
                  <a:srgbClr val="C00000"/>
                </a:solidFill>
                <a:latin typeface="Georgia"/>
                <a:ea typeface="Georgia"/>
                <a:cs typeface="Georgia"/>
                <a:sym typeface="Georg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Times New Roman"/>
              <a:buChar char="●"/>
              <a:defRPr sz="1800">
                <a:solidFill>
                  <a:schemeClr val="dk1"/>
                </a:solidFill>
                <a:latin typeface="Times New Roman"/>
                <a:ea typeface="Times New Roman"/>
                <a:cs typeface="Times New Roman"/>
                <a:sym typeface="Times New Roman"/>
              </a:defRPr>
            </a:lvl1pPr>
            <a:lvl2pPr marL="914400" lvl="1"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2pPr>
            <a:lvl3pPr marL="1371600" lvl="2"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3pPr>
            <a:lvl4pPr marL="1828800" lvl="3"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4pPr>
            <a:lvl5pPr marL="2286000" lvl="4"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5pPr>
            <a:lvl6pPr marL="2743200" lvl="5"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6pPr>
            <a:lvl7pPr marL="3200400" lvl="6"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7pPr>
            <a:lvl8pPr marL="3657600" lvl="7"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8pPr>
            <a:lvl9pPr marL="4114800" lvl="8" indent="-3175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4">
            <a:alphaModFix/>
          </a:blip>
          <a:stretch>
            <a:fillRect/>
          </a:stretch>
        </p:blipFill>
        <p:spPr>
          <a:xfrm>
            <a:off x="-4750" y="4763900"/>
            <a:ext cx="9153500" cy="393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ctrTitle"/>
          </p:nvPr>
        </p:nvSpPr>
        <p:spPr>
          <a:xfrm>
            <a:off x="311700" y="2316625"/>
            <a:ext cx="8520600" cy="1486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en" sz="3680">
                <a:latin typeface="Oswald Medium"/>
                <a:ea typeface="Oswald Medium"/>
                <a:cs typeface="Oswald Medium"/>
                <a:sym typeface="Oswald Medium"/>
              </a:rPr>
              <a:t>Risk Management and Prototyping Plan</a:t>
            </a:r>
            <a:endParaRPr sz="3680">
              <a:latin typeface="Oswald Medium"/>
              <a:ea typeface="Oswald Medium"/>
              <a:cs typeface="Oswald Medium"/>
              <a:sym typeface="Oswald Medium"/>
            </a:endParaRPr>
          </a:p>
          <a:p>
            <a:pPr marL="0" lvl="0" indent="0" algn="ctr" rtl="0">
              <a:spcBef>
                <a:spcPts val="0"/>
              </a:spcBef>
              <a:spcAft>
                <a:spcPts val="0"/>
              </a:spcAft>
              <a:buSzPts val="990"/>
              <a:buNone/>
            </a:pPr>
            <a:r>
              <a:rPr lang="en" sz="3680">
                <a:latin typeface="Oswald Medium"/>
                <a:ea typeface="Oswald Medium"/>
                <a:cs typeface="Oswald Medium"/>
                <a:sym typeface="Oswald Medium"/>
              </a:rPr>
              <a:t>Team 9 - HANDS-EMG</a:t>
            </a:r>
            <a:endParaRPr sz="3680">
              <a:latin typeface="Oswald Medium"/>
              <a:ea typeface="Oswald Medium"/>
              <a:cs typeface="Oswald Medium"/>
              <a:sym typeface="Oswald Medium"/>
            </a:endParaRPr>
          </a:p>
        </p:txBody>
      </p:sp>
      <p:sp>
        <p:nvSpPr>
          <p:cNvPr id="69" name="Google Shape;69;p14"/>
          <p:cNvSpPr txBox="1">
            <a:spLocks noGrp="1"/>
          </p:cNvSpPr>
          <p:nvPr>
            <p:ph type="subTitle" idx="1"/>
          </p:nvPr>
        </p:nvSpPr>
        <p:spPr>
          <a:xfrm>
            <a:off x="311700" y="3890173"/>
            <a:ext cx="8520600" cy="83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latin typeface="Oswald"/>
                <a:ea typeface="Oswald"/>
                <a:cs typeface="Oswald"/>
                <a:sym typeface="Oswald"/>
              </a:rPr>
              <a:t>H</a:t>
            </a:r>
            <a:r>
              <a:rPr lang="en">
                <a:latin typeface="Oswald Light"/>
                <a:ea typeface="Oswald Light"/>
                <a:cs typeface="Oswald Light"/>
                <a:sym typeface="Oswald Light"/>
              </a:rPr>
              <a:t>and </a:t>
            </a:r>
            <a:r>
              <a:rPr lang="en" b="1">
                <a:latin typeface="Oswald"/>
                <a:ea typeface="Oswald"/>
                <a:cs typeface="Oswald"/>
                <a:sym typeface="Oswald"/>
              </a:rPr>
              <a:t>A</a:t>
            </a:r>
            <a:r>
              <a:rPr lang="en">
                <a:latin typeface="Oswald Light"/>
                <a:ea typeface="Oswald Light"/>
                <a:cs typeface="Oswald Light"/>
                <a:sym typeface="Oswald Light"/>
              </a:rPr>
              <a:t>ctivity </a:t>
            </a:r>
            <a:r>
              <a:rPr lang="en" b="1">
                <a:latin typeface="Oswald"/>
                <a:ea typeface="Oswald"/>
                <a:cs typeface="Oswald"/>
                <a:sym typeface="Oswald"/>
              </a:rPr>
              <a:t>N</a:t>
            </a:r>
            <a:r>
              <a:rPr lang="en">
                <a:latin typeface="Oswald Light"/>
                <a:ea typeface="Oswald Light"/>
                <a:cs typeface="Oswald Light"/>
                <a:sym typeface="Oswald Light"/>
              </a:rPr>
              <a:t>eural </a:t>
            </a:r>
            <a:r>
              <a:rPr lang="en" b="1">
                <a:latin typeface="Oswald"/>
                <a:ea typeface="Oswald"/>
                <a:cs typeface="Oswald"/>
                <a:sym typeface="Oswald"/>
              </a:rPr>
              <a:t>D</a:t>
            </a:r>
            <a:r>
              <a:rPr lang="en">
                <a:latin typeface="Oswald Light"/>
                <a:ea typeface="Oswald Light"/>
                <a:cs typeface="Oswald Light"/>
                <a:sym typeface="Oswald Light"/>
              </a:rPr>
              <a:t>etection using </a:t>
            </a:r>
            <a:r>
              <a:rPr lang="en" b="1">
                <a:latin typeface="Oswald"/>
                <a:ea typeface="Oswald"/>
                <a:cs typeface="Oswald"/>
                <a:sym typeface="Oswald"/>
              </a:rPr>
              <a:t>sEMG</a:t>
            </a:r>
            <a:endParaRPr b="1">
              <a:latin typeface="Oswald"/>
              <a:ea typeface="Oswald"/>
              <a:cs typeface="Oswald"/>
              <a:sym typeface="Oswald"/>
            </a:endParaRPr>
          </a:p>
        </p:txBody>
      </p:sp>
      <p:pic>
        <p:nvPicPr>
          <p:cNvPr id="70" name="Google Shape;70;p14"/>
          <p:cNvPicPr preferRelativeResize="0"/>
          <p:nvPr/>
        </p:nvPicPr>
        <p:blipFill>
          <a:blip r:embed="rId3">
            <a:alphaModFix/>
          </a:blip>
          <a:stretch>
            <a:fillRect/>
          </a:stretch>
        </p:blipFill>
        <p:spPr>
          <a:xfrm>
            <a:off x="3658238" y="160000"/>
            <a:ext cx="1827525" cy="1411550"/>
          </a:xfrm>
          <a:prstGeom prst="rect">
            <a:avLst/>
          </a:prstGeom>
          <a:noFill/>
          <a:ln>
            <a:noFill/>
          </a:ln>
        </p:spPr>
      </p:pic>
      <p:sp>
        <p:nvSpPr>
          <p:cNvPr id="71" name="Google Shape;71;p14"/>
          <p:cNvSpPr txBox="1">
            <a:spLocks noGrp="1"/>
          </p:cNvSpPr>
          <p:nvPr>
            <p:ph type="ctrTitle"/>
          </p:nvPr>
        </p:nvSpPr>
        <p:spPr>
          <a:xfrm>
            <a:off x="311700" y="1524023"/>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891"/>
              <a:buNone/>
            </a:pPr>
            <a:r>
              <a:rPr lang="en" sz="2012">
                <a:latin typeface="Oswald Medium"/>
                <a:ea typeface="Oswald Medium"/>
                <a:cs typeface="Oswald Medium"/>
                <a:sym typeface="Oswald Medium"/>
              </a:rPr>
              <a:t>Electrical and Computer Engineering</a:t>
            </a:r>
            <a:br>
              <a:rPr lang="en" sz="2012">
                <a:latin typeface="Oswald Medium"/>
                <a:ea typeface="Oswald Medium"/>
                <a:cs typeface="Oswald Medium"/>
                <a:sym typeface="Oswald Medium"/>
              </a:rPr>
            </a:br>
            <a:r>
              <a:rPr lang="en" sz="2012">
                <a:latin typeface="Oswald Medium"/>
                <a:ea typeface="Oswald Medium"/>
                <a:cs typeface="Oswald Medium"/>
                <a:sym typeface="Oswald Medium"/>
              </a:rPr>
              <a:t>Senior Design (EE491W)</a:t>
            </a:r>
            <a:endParaRPr sz="2012">
              <a:latin typeface="Oswald Medium"/>
              <a:ea typeface="Oswald Medium"/>
              <a:cs typeface="Oswald Medium"/>
              <a:sym typeface="Oswald Medium"/>
            </a:endParaRPr>
          </a:p>
        </p:txBody>
      </p:sp>
      <p:sp>
        <p:nvSpPr>
          <p:cNvPr id="72" name="Google Shape;72;p1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85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40" name="Google Shape;140;p2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141" name="Google Shape;141;p23"/>
          <p:cNvGraphicFramePr/>
          <p:nvPr/>
        </p:nvGraphicFramePr>
        <p:xfrm>
          <a:off x="241825" y="515450"/>
          <a:ext cx="8660350" cy="360337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494625">
                  <a:extLst>
                    <a:ext uri="{9D8B030D-6E8A-4147-A177-3AD203B41FA5}">
                      <a16:colId xmlns:a16="http://schemas.microsoft.com/office/drawing/2014/main" val="20001"/>
                    </a:ext>
                  </a:extLst>
                </a:gridCol>
                <a:gridCol w="1980500">
                  <a:extLst>
                    <a:ext uri="{9D8B030D-6E8A-4147-A177-3AD203B41FA5}">
                      <a16:colId xmlns:a16="http://schemas.microsoft.com/office/drawing/2014/main" val="20002"/>
                    </a:ext>
                  </a:extLst>
                </a:gridCol>
                <a:gridCol w="2642275">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4030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solidFill>
                      <a:srgbClr val="B7B7B7"/>
                    </a:solidFill>
                  </a:tcPr>
                </a:tc>
                <a:extLst>
                  <a:ext uri="{0D108BD9-81ED-4DB2-BD59-A6C34878D82A}">
                    <a16:rowId xmlns:a16="http://schemas.microsoft.com/office/drawing/2014/main" val="10000"/>
                  </a:ext>
                </a:extLst>
              </a:tr>
              <a:tr h="18056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800" dirty="0">
                          <a:latin typeface="Times New Roman"/>
                          <a:ea typeface="Times New Roman"/>
                          <a:cs typeface="Times New Roman"/>
                          <a:sym typeface="Times New Roman"/>
                        </a:rPr>
                        <a:t>ML Classification Accuracy</a:t>
                      </a:r>
                      <a:endParaRPr sz="1800" dirty="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An accurate machine learning model is necessary to make consistent classifications of movements. Standard accuracy of between 70% and 90% is necessary. </a:t>
                      </a:r>
                      <a:endParaRPr sz="18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Datasets with over 180 acquisitions specifically for this application were identified. Analysis of similar models coupled with a considerable amount of data show this accuracy is possible. The probability is estimated as 3.</a:t>
                      </a:r>
                      <a:endParaRPr sz="1800"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A system with a low accuracy model will often provide incorrect classifications. A completely inaccurate model will not provide any classifications. The impact is estimated to be a 5.</a:t>
                      </a:r>
                      <a:endParaRPr sz="1800"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85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47" name="Google Shape;147;p2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148" name="Google Shape;148;p24"/>
          <p:cNvGraphicFramePr/>
          <p:nvPr/>
        </p:nvGraphicFramePr>
        <p:xfrm>
          <a:off x="241825" y="515450"/>
          <a:ext cx="8660350" cy="360337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419775">
                  <a:extLst>
                    <a:ext uri="{9D8B030D-6E8A-4147-A177-3AD203B41FA5}">
                      <a16:colId xmlns:a16="http://schemas.microsoft.com/office/drawing/2014/main" val="20001"/>
                    </a:ext>
                  </a:extLst>
                </a:gridCol>
                <a:gridCol w="1960100">
                  <a:extLst>
                    <a:ext uri="{9D8B030D-6E8A-4147-A177-3AD203B41FA5}">
                      <a16:colId xmlns:a16="http://schemas.microsoft.com/office/drawing/2014/main" val="20002"/>
                    </a:ext>
                  </a:extLst>
                </a:gridCol>
                <a:gridCol w="2737525">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4030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18056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2</a:t>
                      </a:r>
                      <a:endParaRPr sz="18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dirty="0">
                          <a:latin typeface="Times New Roman"/>
                          <a:ea typeface="Times New Roman"/>
                          <a:cs typeface="Times New Roman"/>
                          <a:sym typeface="Times New Roman"/>
                        </a:rPr>
                        <a:t>ML Model Size</a:t>
                      </a:r>
                      <a:endParaRPr sz="1800" dirty="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Machine learning models can be computationally expensive and large in size. Deploying this on a microcontroller with limited memory is a risk factor.</a:t>
                      </a:r>
                      <a:endParaRPr sz="18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The STM32L4 we selected has 1MB of flash. Analysis of literature and existing projects show EMG classification modules operating on 1MB devices. The STM32U5 with 4MB has been identified as an alternate option with the same pinout. The probability is a 2.</a:t>
                      </a:r>
                      <a:endParaRPr sz="18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Model complexity is an important factor to its size. If model size presents itself to be an issue, then a new model will be trained with less gestures to classify. The impact is a 3.</a:t>
                      </a:r>
                      <a:endParaRPr sz="1800"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85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54" name="Google Shape;154;p2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155" name="Google Shape;155;p25"/>
          <p:cNvGraphicFramePr/>
          <p:nvPr>
            <p:extLst>
              <p:ext uri="{D42A27DB-BD31-4B8C-83A1-F6EECF244321}">
                <p14:modId xmlns:p14="http://schemas.microsoft.com/office/powerpoint/2010/main" val="4106016573"/>
              </p:ext>
            </p:extLst>
          </p:nvPr>
        </p:nvGraphicFramePr>
        <p:xfrm>
          <a:off x="241825" y="515450"/>
          <a:ext cx="8660350" cy="395389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419775">
                  <a:extLst>
                    <a:ext uri="{9D8B030D-6E8A-4147-A177-3AD203B41FA5}">
                      <a16:colId xmlns:a16="http://schemas.microsoft.com/office/drawing/2014/main" val="20001"/>
                    </a:ext>
                  </a:extLst>
                </a:gridCol>
                <a:gridCol w="1960100">
                  <a:extLst>
                    <a:ext uri="{9D8B030D-6E8A-4147-A177-3AD203B41FA5}">
                      <a16:colId xmlns:a16="http://schemas.microsoft.com/office/drawing/2014/main" val="20002"/>
                    </a:ext>
                  </a:extLst>
                </a:gridCol>
                <a:gridCol w="2737525">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4030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1805650">
                <a:tc>
                  <a:txBody>
                    <a:bodyPr/>
                    <a:lstStyle/>
                    <a:p>
                      <a:pPr marL="0" lvl="0" indent="0" algn="ctr" rtl="0">
                        <a:spcBef>
                          <a:spcPts val="0"/>
                        </a:spcBef>
                        <a:spcAft>
                          <a:spcPts val="0"/>
                        </a:spcAft>
                        <a:buNone/>
                      </a:pPr>
                      <a:r>
                        <a:rPr lang="en"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700">
                          <a:latin typeface="Times New Roman"/>
                          <a:ea typeface="Times New Roman"/>
                          <a:cs typeface="Times New Roman"/>
                          <a:sym typeface="Times New Roman"/>
                        </a:rPr>
                        <a:t>DSP Algorithms</a:t>
                      </a:r>
                      <a:endParaRPr sz="17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700">
                          <a:latin typeface="Times New Roman"/>
                          <a:ea typeface="Times New Roman"/>
                          <a:cs typeface="Times New Roman"/>
                          <a:sym typeface="Times New Roman"/>
                        </a:rPr>
                        <a:t>The digital output of the ADS1299 needs to be processed prior to feature extraction to ensure that captured data matches training data, if the features extracted are not within an acceptable range, the inferences will be inaccurate</a:t>
                      </a:r>
                      <a:endParaRPr sz="17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700" dirty="0">
                          <a:latin typeface="Times New Roman"/>
                          <a:ea typeface="Times New Roman"/>
                          <a:cs typeface="Times New Roman"/>
                          <a:sym typeface="Times New Roman"/>
                        </a:rPr>
                        <a:t>The features being used are non-intensive, and upon analysis, the datasets being used are in an easy to modify format. STM also runs subroutines to dedicate majority processing power to feature extraction. Additionally, the literature backs up our specified features as an industry standard.  Probability is a 2.</a:t>
                      </a:r>
                      <a:endParaRPr sz="1700"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700" dirty="0">
                          <a:latin typeface="Times New Roman"/>
                          <a:ea typeface="Times New Roman"/>
                          <a:cs typeface="Times New Roman"/>
                          <a:sym typeface="Times New Roman"/>
                        </a:rPr>
                        <a:t>If the signals are not properly conditioned, or the MCU is unable to perform feature extraction as on our PC, the machine learning model performance will suffer, thus the impact is a 4.</a:t>
                      </a:r>
                      <a:endParaRPr sz="1700" dirty="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106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61" name="Google Shape;161;p2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162" name="Google Shape;162;p26"/>
          <p:cNvGraphicFramePr/>
          <p:nvPr/>
        </p:nvGraphicFramePr>
        <p:xfrm>
          <a:off x="241825" y="758475"/>
          <a:ext cx="8660350" cy="387090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797200">
                  <a:extLst>
                    <a:ext uri="{9D8B030D-6E8A-4147-A177-3AD203B41FA5}">
                      <a16:colId xmlns:a16="http://schemas.microsoft.com/office/drawing/2014/main" val="20001"/>
                    </a:ext>
                  </a:extLst>
                </a:gridCol>
                <a:gridCol w="2160100">
                  <a:extLst>
                    <a:ext uri="{9D8B030D-6E8A-4147-A177-3AD203B41FA5}">
                      <a16:colId xmlns:a16="http://schemas.microsoft.com/office/drawing/2014/main" val="20002"/>
                    </a:ext>
                  </a:extLst>
                </a:gridCol>
                <a:gridCol w="2160100">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3323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solidFill>
                      <a:srgbClr val="B7B7B7"/>
                    </a:solidFill>
                  </a:tcPr>
                </a:tc>
                <a:extLst>
                  <a:ext uri="{0D108BD9-81ED-4DB2-BD59-A6C34878D82A}">
                    <a16:rowId xmlns:a16="http://schemas.microsoft.com/office/drawing/2014/main" val="10000"/>
                  </a:ext>
                </a:extLst>
              </a:tr>
              <a:tr h="5479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4</a:t>
                      </a:r>
                      <a:endParaRPr sz="1800">
                        <a:latin typeface="Times New Roman"/>
                        <a:ea typeface="Times New Roman"/>
                        <a:cs typeface="Times New Roman"/>
                        <a:sym typeface="Times New Roman"/>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AFE Configuration</a:t>
                      </a:r>
                      <a:endParaRPr sz="1800">
                        <a:latin typeface="Times New Roman"/>
                        <a:ea typeface="Times New Roman"/>
                        <a:cs typeface="Times New Roman"/>
                        <a:sym typeface="Times New Roman"/>
                      </a:endParaRPr>
                    </a:p>
                  </a:txBody>
                  <a:tcPr marL="91425" marR="91425" marT="91425" marB="91425" anchor="ctr">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The ADS1299 module has many configuration options including amplifier gain and sampling frequency. The proper combination of these options is necessary to receive a clean sEMG signal for classification.</a:t>
                      </a:r>
                      <a:endParaRPr sz="1800">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Existing research for the use of the ADS1299 for EMG has been identified. The ADS1299 was selected at the advice of our project advisor who has used it previously for similar applications.  For this reason the probability is a 2.</a:t>
                      </a:r>
                      <a:endParaRPr sz="1800">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Our project relies heavily on proper signal acquisition. Without proper signals, the microcontroller will fail to classify the movement. The impact is a 5.</a:t>
                      </a:r>
                      <a:endParaRPr sz="1800">
                        <a:latin typeface="Times New Roman"/>
                        <a:ea typeface="Times New Roman"/>
                        <a:cs typeface="Times New Roman"/>
                        <a:sym typeface="Times New Roman"/>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85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68" name="Google Shape;168;p2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169" name="Google Shape;169;p27"/>
          <p:cNvGraphicFramePr/>
          <p:nvPr/>
        </p:nvGraphicFramePr>
        <p:xfrm>
          <a:off x="241825" y="515450"/>
          <a:ext cx="8660350" cy="387769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419775">
                  <a:extLst>
                    <a:ext uri="{9D8B030D-6E8A-4147-A177-3AD203B41FA5}">
                      <a16:colId xmlns:a16="http://schemas.microsoft.com/office/drawing/2014/main" val="20001"/>
                    </a:ext>
                  </a:extLst>
                </a:gridCol>
                <a:gridCol w="1960100">
                  <a:extLst>
                    <a:ext uri="{9D8B030D-6E8A-4147-A177-3AD203B41FA5}">
                      <a16:colId xmlns:a16="http://schemas.microsoft.com/office/drawing/2014/main" val="20002"/>
                    </a:ext>
                  </a:extLst>
                </a:gridCol>
                <a:gridCol w="2737525">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4030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18056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5</a:t>
                      </a:r>
                      <a:endParaRPr sz="18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PCB Design Complexity</a:t>
                      </a:r>
                      <a:endParaRPr sz="1800">
                        <a:latin typeface="Times New Roman"/>
                        <a:ea typeface="Times New Roman"/>
                        <a:cs typeface="Times New Roman"/>
                        <a:sym typeface="Times New Roman"/>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Currently, the proposed system utilizes three ICs with a combined chip area of 564mm</a:t>
                      </a:r>
                      <a:r>
                        <a:rPr lang="en" sz="1800" baseline="30000">
                          <a:latin typeface="Times New Roman"/>
                          <a:ea typeface="Times New Roman"/>
                          <a:cs typeface="Times New Roman"/>
                          <a:sym typeface="Times New Roman"/>
                        </a:rPr>
                        <a:t>2</a:t>
                      </a:r>
                      <a:r>
                        <a:rPr lang="en" sz="1800">
                          <a:latin typeface="Times New Roman"/>
                          <a:ea typeface="Times New Roman"/>
                          <a:cs typeface="Times New Roman"/>
                          <a:sym typeface="Times New Roman"/>
                        </a:rPr>
                        <a:t>, and a total number of 236 pins. This increases the complexity needed for the PCB layout substantially</a:t>
                      </a:r>
                      <a:endParaRPr sz="18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Each devices data sheets provide examples of schematic setups for implementing on a custom PCB. Breaking up the PCB design by component, we can more easily finalize. Our eval boards will give us hands on knowledge of the boards and necessary pinouts. Probability is 3</a:t>
                      </a:r>
                      <a:endParaRPr sz="18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If design of PCBs is not done properly, there could be problems with noise or signal degradation, which would affect the data received/outputted giving inaccurate results. Impact is 4.</a:t>
                      </a:r>
                      <a:endParaRPr sz="1800">
                        <a:latin typeface="Times New Roman"/>
                        <a:ea typeface="Times New Roman"/>
                        <a:cs typeface="Times New Roman"/>
                        <a:sym typeface="Times New Roma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88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Table</a:t>
            </a:r>
            <a:endParaRPr/>
          </a:p>
        </p:txBody>
      </p:sp>
      <p:sp>
        <p:nvSpPr>
          <p:cNvPr id="175" name="Google Shape;175;p2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176" name="Google Shape;176;p28"/>
          <p:cNvGraphicFramePr/>
          <p:nvPr/>
        </p:nvGraphicFramePr>
        <p:xfrm>
          <a:off x="241825" y="661675"/>
          <a:ext cx="8660350" cy="387090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1797200">
                  <a:extLst>
                    <a:ext uri="{9D8B030D-6E8A-4147-A177-3AD203B41FA5}">
                      <a16:colId xmlns:a16="http://schemas.microsoft.com/office/drawing/2014/main" val="20001"/>
                    </a:ext>
                  </a:extLst>
                </a:gridCol>
                <a:gridCol w="2160100">
                  <a:extLst>
                    <a:ext uri="{9D8B030D-6E8A-4147-A177-3AD203B41FA5}">
                      <a16:colId xmlns:a16="http://schemas.microsoft.com/office/drawing/2014/main" val="20002"/>
                    </a:ext>
                  </a:extLst>
                </a:gridCol>
                <a:gridCol w="2160100">
                  <a:extLst>
                    <a:ext uri="{9D8B030D-6E8A-4147-A177-3AD203B41FA5}">
                      <a16:colId xmlns:a16="http://schemas.microsoft.com/office/drawing/2014/main" val="20003"/>
                    </a:ext>
                  </a:extLst>
                </a:gridCol>
                <a:gridCol w="2160100">
                  <a:extLst>
                    <a:ext uri="{9D8B030D-6E8A-4147-A177-3AD203B41FA5}">
                      <a16:colId xmlns:a16="http://schemas.microsoft.com/office/drawing/2014/main" val="20004"/>
                    </a:ext>
                  </a:extLst>
                </a:gridCol>
              </a:tblGrid>
              <a:tr h="332300">
                <a:tc>
                  <a:txBody>
                    <a:bodyPr/>
                    <a:lstStyle/>
                    <a:p>
                      <a:pPr marL="0" lvl="0" indent="0" algn="ctr" rtl="0">
                        <a:spcBef>
                          <a:spcPts val="0"/>
                        </a:spcBef>
                        <a:spcAft>
                          <a:spcPts val="0"/>
                        </a:spcAft>
                        <a:buNone/>
                      </a:pP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L="91425" marR="91425" marT="91425" marB="91425" anchor="ctr">
                    <a:solidFill>
                      <a:srgbClr val="B7B7B7"/>
                    </a:solidFill>
                  </a:tcPr>
                </a:tc>
                <a:extLst>
                  <a:ext uri="{0D108BD9-81ED-4DB2-BD59-A6C34878D82A}">
                    <a16:rowId xmlns:a16="http://schemas.microsoft.com/office/drawing/2014/main" val="10000"/>
                  </a:ext>
                </a:extLst>
              </a:tr>
              <a:tr h="547950">
                <a:tc>
                  <a:txBody>
                    <a:bodyPr/>
                    <a:lstStyle/>
                    <a:p>
                      <a:pPr marL="0" lvl="0" indent="0" algn="ctr" rtl="0">
                        <a:spcBef>
                          <a:spcPts val="0"/>
                        </a:spcBef>
                        <a:spcAft>
                          <a:spcPts val="0"/>
                        </a:spcAft>
                        <a:buNone/>
                      </a:pPr>
                      <a:r>
                        <a:rPr lang="en" sz="1800">
                          <a:latin typeface="Times New Roman"/>
                          <a:ea typeface="Times New Roman"/>
                          <a:cs typeface="Times New Roman"/>
                          <a:sym typeface="Times New Roman"/>
                        </a:rPr>
                        <a:t>6</a:t>
                      </a:r>
                      <a:endParaRPr sz="1800">
                        <a:latin typeface="Times New Roman"/>
                        <a:ea typeface="Times New Roman"/>
                        <a:cs typeface="Times New Roman"/>
                        <a:sym typeface="Times New Roman"/>
                      </a:endParaRPr>
                    </a:p>
                  </a:txBody>
                  <a:tcPr marL="91425" marR="91425" marT="91425" marB="91425" anchor="ctr">
                    <a:solidFill>
                      <a:schemeClr val="lt1"/>
                    </a:solidFill>
                  </a:tcPr>
                </a:tc>
                <a:tc>
                  <a:txBody>
                    <a:bodyPr/>
                    <a:lstStyle/>
                    <a:p>
                      <a:pPr marL="0" lvl="0" indent="0" algn="ctr" rtl="0">
                        <a:spcBef>
                          <a:spcPts val="0"/>
                        </a:spcBef>
                        <a:spcAft>
                          <a:spcPts val="0"/>
                        </a:spcAft>
                        <a:buNone/>
                      </a:pPr>
                      <a:r>
                        <a:rPr lang="en" sz="1800">
                          <a:solidFill>
                            <a:schemeClr val="dk1"/>
                          </a:solidFill>
                          <a:latin typeface="Times New Roman"/>
                          <a:ea typeface="Times New Roman"/>
                          <a:cs typeface="Times New Roman"/>
                          <a:sym typeface="Times New Roman"/>
                        </a:rPr>
                        <a:t>System Integration</a:t>
                      </a:r>
                      <a:endParaRPr sz="1800">
                        <a:latin typeface="Times New Roman"/>
                        <a:ea typeface="Times New Roman"/>
                        <a:cs typeface="Times New Roman"/>
                        <a:sym typeface="Times New Roman"/>
                      </a:endParaRPr>
                    </a:p>
                  </a:txBody>
                  <a:tcPr marL="91425" marR="91425" marT="91425" marB="91425" anchor="ctr">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Our proposed system has 3 major components. Power management, analog front-end, and the microcontroller which all have different control and communication protocols.</a:t>
                      </a:r>
                      <a:endParaRPr sz="1800">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While creating each PCB, there will be thorough testing and debugging for each system to ensure they work individually before full integration.  Also, the communication modules will have a working prototype Probability is 3</a:t>
                      </a:r>
                      <a:endParaRPr sz="1800">
                        <a:latin typeface="Times New Roman"/>
                        <a:ea typeface="Times New Roman"/>
                        <a:cs typeface="Times New Roman"/>
                        <a:sym typeface="Times New Roman"/>
                      </a:endParaRPr>
                    </a:p>
                  </a:txBody>
                  <a:tcPr marL="91425" marR="91425" marT="91425" marB="91425">
                    <a:solidFill>
                      <a:schemeClr val="lt1"/>
                    </a:solidFill>
                  </a:tcPr>
                </a:tc>
                <a:tc>
                  <a:txBody>
                    <a:bodyPr/>
                    <a:lstStyle/>
                    <a:p>
                      <a:pPr marL="0" lvl="0" indent="0" algn="l" rtl="0">
                        <a:spcBef>
                          <a:spcPts val="0"/>
                        </a:spcBef>
                        <a:spcAft>
                          <a:spcPts val="0"/>
                        </a:spcAft>
                        <a:buNone/>
                      </a:pPr>
                      <a:r>
                        <a:rPr lang="en" sz="1800">
                          <a:latin typeface="Times New Roman"/>
                          <a:ea typeface="Times New Roman"/>
                          <a:cs typeface="Times New Roman"/>
                          <a:sym typeface="Times New Roman"/>
                        </a:rPr>
                        <a:t>Since we are on putting all three systems on one PCB, if the subsystems are unable to communicate properly, or the physical layout was done incorrectly, then the total system would fail. Impact is 5</a:t>
                      </a:r>
                      <a:endParaRPr sz="1800">
                        <a:latin typeface="Times New Roman"/>
                        <a:ea typeface="Times New Roman"/>
                        <a:cs typeface="Times New Roman"/>
                        <a:sym typeface="Times New Roman"/>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Prototyping Plan</a:t>
            </a:r>
            <a:endParaRPr/>
          </a:p>
        </p:txBody>
      </p:sp>
      <p:sp>
        <p:nvSpPr>
          <p:cNvPr id="182" name="Google Shape;182;p2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311700" y="445025"/>
            <a:ext cx="2226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Prototyping Roadmap</a:t>
            </a:r>
            <a:endParaRPr/>
          </a:p>
        </p:txBody>
      </p:sp>
      <p:sp>
        <p:nvSpPr>
          <p:cNvPr id="188" name="Google Shape;188;p30"/>
          <p:cNvSpPr txBox="1">
            <a:spLocks noGrp="1"/>
          </p:cNvSpPr>
          <p:nvPr>
            <p:ph type="body" idx="1"/>
          </p:nvPr>
        </p:nvSpPr>
        <p:spPr>
          <a:xfrm>
            <a:off x="311700" y="1396375"/>
            <a:ext cx="2226000" cy="3172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Note the bulk of prototyping activities are present in phase 1 &amp; 2, as most tasks from phase 3 onward involve considerable debug effort</a:t>
            </a:r>
            <a:endParaRPr sz="1500"/>
          </a:p>
        </p:txBody>
      </p:sp>
      <p:sp>
        <p:nvSpPr>
          <p:cNvPr id="189" name="Google Shape;189;p3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90" name="Google Shape;190;p30"/>
          <p:cNvSpPr txBox="1"/>
          <p:nvPr/>
        </p:nvSpPr>
        <p:spPr>
          <a:xfrm>
            <a:off x="1051150" y="4844550"/>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5</a:t>
            </a:r>
            <a:endParaRPr sz="1500">
              <a:solidFill>
                <a:schemeClr val="dk1"/>
              </a:solidFill>
              <a:latin typeface="Times New Roman"/>
              <a:ea typeface="Times New Roman"/>
              <a:cs typeface="Times New Roman"/>
              <a:sym typeface="Times New Roman"/>
            </a:endParaRPr>
          </a:p>
        </p:txBody>
      </p:sp>
      <p:pic>
        <p:nvPicPr>
          <p:cNvPr id="191" name="Google Shape;191;p30"/>
          <p:cNvPicPr preferRelativeResize="0"/>
          <p:nvPr/>
        </p:nvPicPr>
        <p:blipFill>
          <a:blip r:embed="rId3">
            <a:alphaModFix/>
          </a:blip>
          <a:stretch>
            <a:fillRect/>
          </a:stretch>
        </p:blipFill>
        <p:spPr>
          <a:xfrm rot="-5400000">
            <a:off x="3750437" y="-664039"/>
            <a:ext cx="4729526" cy="60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1 Description</a:t>
            </a:r>
            <a:endParaRPr/>
          </a:p>
        </p:txBody>
      </p:sp>
      <p:sp>
        <p:nvSpPr>
          <p:cNvPr id="197" name="Google Shape;19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Our prototype activities in phase 1 will target Risk #1 (ML Classification Accuracy) as well as Risk #4 (AFE Configuration). These risks were targets for initial prototyping in phase 1 because of their high impact on the project. The prototyping activity will consist of coding our subroutines on the STM to ensure proper functioning, building and training our ML model to ensure viable accuracy, finding the correct biasing of the PGA, configuring our PMIC to properly output the desired voltages, and verifying the SPI communication follows standard protocols. The devices and tools needed to complete this phase have already been procured. The activity will involve programming the MCU and the ADS using their prebuilt GUI, identifying proper protocols in both sets of SPI interfaces, and finally measuring test points along the QFN-28 to DIP-28 connector.</a:t>
            </a:r>
            <a:endParaRPr dirty="0"/>
          </a:p>
        </p:txBody>
      </p:sp>
      <p:sp>
        <p:nvSpPr>
          <p:cNvPr id="198" name="Google Shape;198;p3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1 Activity Steps</a:t>
            </a:r>
            <a:endParaRPr/>
          </a:p>
        </p:txBody>
      </p:sp>
      <p:sp>
        <p:nvSpPr>
          <p:cNvPr id="204" name="Google Shape;204;p32"/>
          <p:cNvSpPr txBox="1">
            <a:spLocks noGrp="1"/>
          </p:cNvSpPr>
          <p:nvPr>
            <p:ph type="body" idx="1"/>
          </p:nvPr>
        </p:nvSpPr>
        <p:spPr>
          <a:xfrm>
            <a:off x="311700" y="920750"/>
            <a:ext cx="8520600" cy="3828900"/>
          </a:xfrm>
          <a:prstGeom prst="rect">
            <a:avLst/>
          </a:prstGeom>
        </p:spPr>
        <p:txBody>
          <a:bodyPr spcFirstLastPara="1" wrap="square" lIns="91425" tIns="91425" rIns="91425" bIns="91425" anchor="t" anchorCtr="0">
            <a:normAutofit fontScale="70000" lnSpcReduction="10000"/>
          </a:bodyPr>
          <a:lstStyle/>
          <a:p>
            <a:pPr marL="457200" lvl="0" indent="-308610" algn="l" rtl="0">
              <a:spcBef>
                <a:spcPts val="0"/>
              </a:spcBef>
              <a:spcAft>
                <a:spcPts val="0"/>
              </a:spcAft>
              <a:buSzPct val="100000"/>
              <a:buAutoNum type="arabicPeriod"/>
            </a:pPr>
            <a:r>
              <a:rPr lang="en"/>
              <a:t>ADS Configuration</a:t>
            </a:r>
            <a:endParaRPr/>
          </a:p>
          <a:p>
            <a:pPr marL="914400" lvl="1" indent="-290830" algn="l" rtl="0">
              <a:spcBef>
                <a:spcPts val="0"/>
              </a:spcBef>
              <a:spcAft>
                <a:spcPts val="0"/>
              </a:spcAft>
              <a:buSzPct val="100000"/>
              <a:buAutoNum type="alphaLcPeriod"/>
            </a:pPr>
            <a:r>
              <a:rPr lang="en"/>
              <a:t>Place electrodes on arm as described in “Electrode Placement Protocol” and connect them to the eval board</a:t>
            </a:r>
            <a:endParaRPr/>
          </a:p>
          <a:p>
            <a:pPr marL="914400" lvl="1" indent="-290830" algn="l" rtl="0">
              <a:spcBef>
                <a:spcPts val="0"/>
              </a:spcBef>
              <a:spcAft>
                <a:spcPts val="0"/>
              </a:spcAft>
              <a:buSzPct val="100000"/>
              <a:buAutoNum type="alphaLcPeriod"/>
            </a:pPr>
            <a:r>
              <a:rPr lang="en"/>
              <a:t>Connect the eval kit to the PC, and open the TI ADS1299EEGFE Software</a:t>
            </a:r>
            <a:endParaRPr/>
          </a:p>
          <a:p>
            <a:pPr marL="914400" lvl="1" indent="-290830" algn="l" rtl="0">
              <a:spcBef>
                <a:spcPts val="0"/>
              </a:spcBef>
              <a:spcAft>
                <a:spcPts val="0"/>
              </a:spcAft>
              <a:buSzPct val="100000"/>
              <a:buAutoNum type="alphaLcPeriod"/>
            </a:pPr>
            <a:r>
              <a:rPr lang="en"/>
              <a:t>Adjust the gain of the channel preamplifiers to match the frequency content and amplitude of the acquired signals to that of the training data</a:t>
            </a:r>
            <a:endParaRPr/>
          </a:p>
          <a:p>
            <a:pPr marL="457200" lvl="0" indent="-308610" algn="l" rtl="0">
              <a:spcBef>
                <a:spcPts val="0"/>
              </a:spcBef>
              <a:spcAft>
                <a:spcPts val="0"/>
              </a:spcAft>
              <a:buSzPct val="100000"/>
              <a:buAutoNum type="arabicPeriod"/>
            </a:pPr>
            <a:r>
              <a:rPr lang="en"/>
              <a:t>STM32 Subroutine</a:t>
            </a:r>
            <a:endParaRPr/>
          </a:p>
          <a:p>
            <a:pPr marL="914400" lvl="1" indent="-290830" algn="l" rtl="0">
              <a:spcBef>
                <a:spcPts val="0"/>
              </a:spcBef>
              <a:spcAft>
                <a:spcPts val="0"/>
              </a:spcAft>
              <a:buSzPct val="100000"/>
              <a:buAutoNum type="alphaLcPeriod"/>
            </a:pPr>
            <a:r>
              <a:rPr lang="en"/>
              <a:t>Connect the STM32 board to the PC</a:t>
            </a:r>
            <a:endParaRPr/>
          </a:p>
          <a:p>
            <a:pPr marL="914400" lvl="1" indent="-290830" algn="l" rtl="0">
              <a:spcBef>
                <a:spcPts val="0"/>
              </a:spcBef>
              <a:spcAft>
                <a:spcPts val="0"/>
              </a:spcAft>
              <a:buSzPct val="100000"/>
              <a:buAutoNum type="alphaLcPeriod"/>
            </a:pPr>
            <a:r>
              <a:rPr lang="en"/>
              <a:t>Open the CubeIDE software to program the STM32</a:t>
            </a:r>
            <a:endParaRPr/>
          </a:p>
          <a:p>
            <a:pPr marL="914400" lvl="1" indent="-290830" algn="l" rtl="0">
              <a:spcBef>
                <a:spcPts val="0"/>
              </a:spcBef>
              <a:spcAft>
                <a:spcPts val="0"/>
              </a:spcAft>
              <a:buSzPct val="100000"/>
              <a:buAutoNum type="alphaLcPeriod"/>
            </a:pPr>
            <a:r>
              <a:rPr lang="en"/>
              <a:t>Design and debug subroutines to follow the functionality of our block diagram</a:t>
            </a:r>
            <a:endParaRPr/>
          </a:p>
          <a:p>
            <a:pPr marL="457200" lvl="0" indent="-308610" algn="l" rtl="0">
              <a:spcBef>
                <a:spcPts val="0"/>
              </a:spcBef>
              <a:spcAft>
                <a:spcPts val="0"/>
              </a:spcAft>
              <a:buSzPct val="100000"/>
              <a:buAutoNum type="arabicPeriod"/>
            </a:pPr>
            <a:r>
              <a:rPr lang="en"/>
              <a:t>LTC3556 Verification</a:t>
            </a:r>
            <a:endParaRPr/>
          </a:p>
          <a:p>
            <a:pPr marL="914400" lvl="1" indent="-290830" algn="l" rtl="0">
              <a:spcBef>
                <a:spcPts val="0"/>
              </a:spcBef>
              <a:spcAft>
                <a:spcPts val="0"/>
              </a:spcAft>
              <a:buSzPct val="100000"/>
              <a:buAutoNum type="alphaLcPeriod"/>
            </a:pPr>
            <a:r>
              <a:rPr lang="en"/>
              <a:t>Solder the QFN-28 LTC3556 onto the DIP-28 converter (designed item) with header pins</a:t>
            </a:r>
            <a:endParaRPr/>
          </a:p>
          <a:p>
            <a:pPr marL="914400" lvl="1" indent="-290830" algn="l" rtl="0">
              <a:spcBef>
                <a:spcPts val="0"/>
              </a:spcBef>
              <a:spcAft>
                <a:spcPts val="0"/>
              </a:spcAft>
              <a:buSzPct val="100000"/>
              <a:buAutoNum type="alphaLcPeriod"/>
            </a:pPr>
            <a:r>
              <a:rPr lang="en"/>
              <a:t>Plug into breadboard</a:t>
            </a:r>
            <a:endParaRPr/>
          </a:p>
          <a:p>
            <a:pPr marL="914400" lvl="1" indent="-290830" algn="l" rtl="0">
              <a:spcBef>
                <a:spcPts val="0"/>
              </a:spcBef>
              <a:spcAft>
                <a:spcPts val="0"/>
              </a:spcAft>
              <a:buSzPct val="100000"/>
              <a:buAutoNum type="alphaLcPeriod"/>
            </a:pPr>
            <a:r>
              <a:rPr lang="en"/>
              <a:t>Locate the pin labels on the converter, and align them to match the input voltage</a:t>
            </a:r>
            <a:endParaRPr/>
          </a:p>
          <a:p>
            <a:pPr marL="457200" lvl="0" indent="-308610" algn="l" rtl="0">
              <a:spcBef>
                <a:spcPts val="0"/>
              </a:spcBef>
              <a:spcAft>
                <a:spcPts val="0"/>
              </a:spcAft>
              <a:buSzPct val="100000"/>
              <a:buAutoNum type="arabicPeriod"/>
            </a:pPr>
            <a:r>
              <a:rPr lang="en"/>
              <a:t>Machine Learning Model Construction</a:t>
            </a:r>
            <a:endParaRPr/>
          </a:p>
          <a:p>
            <a:pPr marL="914400" lvl="1" indent="-290830" algn="l" rtl="0">
              <a:spcBef>
                <a:spcPts val="0"/>
              </a:spcBef>
              <a:spcAft>
                <a:spcPts val="0"/>
              </a:spcAft>
              <a:buSzPct val="100000"/>
              <a:buAutoNum type="alphaLcPeriod"/>
            </a:pPr>
            <a:r>
              <a:rPr lang="en"/>
              <a:t>Use preexisting TensorFlow Lite libraries to construct a ML model that the STM is capable of utilizing</a:t>
            </a:r>
            <a:endParaRPr/>
          </a:p>
          <a:p>
            <a:pPr marL="914400" lvl="1" indent="-290830" algn="l" rtl="0">
              <a:spcBef>
                <a:spcPts val="0"/>
              </a:spcBef>
              <a:spcAft>
                <a:spcPts val="0"/>
              </a:spcAft>
              <a:buSzPct val="100000"/>
              <a:buAutoNum type="alphaLcPeriod"/>
            </a:pPr>
            <a:r>
              <a:rPr lang="en"/>
              <a:t>In Matlab, format the data as it will be done on the MCU, including the windowing size, method, and actual features extracted from each window</a:t>
            </a:r>
            <a:endParaRPr/>
          </a:p>
          <a:p>
            <a:pPr marL="914400" lvl="1" indent="-290830" algn="l" rtl="0">
              <a:spcBef>
                <a:spcPts val="0"/>
              </a:spcBef>
              <a:spcAft>
                <a:spcPts val="0"/>
              </a:spcAft>
              <a:buSzPct val="100000"/>
              <a:buAutoNum type="alphaLcPeriod"/>
            </a:pPr>
            <a:r>
              <a:rPr lang="en"/>
              <a:t>Separate data into a 70/20/10 split for training, validation, and testing data</a:t>
            </a:r>
            <a:endParaRPr/>
          </a:p>
          <a:p>
            <a:pPr marL="914400" lvl="1" indent="-290830" algn="l" rtl="0">
              <a:spcBef>
                <a:spcPts val="0"/>
              </a:spcBef>
              <a:spcAft>
                <a:spcPts val="0"/>
              </a:spcAft>
              <a:buSzPct val="100000"/>
              <a:buAutoNum type="alphaLcPeriod"/>
            </a:pPr>
            <a:r>
              <a:rPr lang="en"/>
              <a:t>Train the model, adjusting hyperparameters as needed</a:t>
            </a:r>
            <a:endParaRPr/>
          </a:p>
          <a:p>
            <a:pPr marL="457200" lvl="0" indent="-308610" algn="l" rtl="0">
              <a:spcBef>
                <a:spcPts val="0"/>
              </a:spcBef>
              <a:spcAft>
                <a:spcPts val="0"/>
              </a:spcAft>
              <a:buSzPct val="100000"/>
              <a:buAutoNum type="arabicPeriod"/>
            </a:pPr>
            <a:r>
              <a:rPr lang="en"/>
              <a:t>SPI Communication Establishment</a:t>
            </a:r>
            <a:endParaRPr/>
          </a:p>
          <a:p>
            <a:pPr marL="914400" lvl="1" indent="-290830" algn="l" rtl="0">
              <a:spcBef>
                <a:spcPts val="0"/>
              </a:spcBef>
              <a:spcAft>
                <a:spcPts val="0"/>
              </a:spcAft>
              <a:buSzPct val="100000"/>
              <a:buAutoNum type="alphaLcPeriod"/>
            </a:pPr>
            <a:r>
              <a:rPr lang="en"/>
              <a:t>Utilizing the firmware packages on the STM32, send some example messages via SPI to a logic analyzer</a:t>
            </a:r>
            <a:endParaRPr/>
          </a:p>
          <a:p>
            <a:pPr marL="1371600" lvl="2" indent="-290830" algn="l" rtl="0">
              <a:spcBef>
                <a:spcPts val="0"/>
              </a:spcBef>
              <a:spcAft>
                <a:spcPts val="0"/>
              </a:spcAft>
              <a:buSzPct val="100000"/>
              <a:buAutoNum type="romanLcPeriod"/>
            </a:pPr>
            <a:r>
              <a:rPr lang="en"/>
              <a:t>Tune the device if unexpected messages are occurring (likely timing errors within the code)</a:t>
            </a:r>
            <a:endParaRPr/>
          </a:p>
          <a:p>
            <a:pPr marL="914400" lvl="1" indent="-290830" algn="l" rtl="0">
              <a:spcBef>
                <a:spcPts val="0"/>
              </a:spcBef>
              <a:spcAft>
                <a:spcPts val="0"/>
              </a:spcAft>
              <a:buSzPct val="100000"/>
              <a:buAutoNum type="alphaLcPeriod"/>
            </a:pPr>
            <a:r>
              <a:rPr lang="en"/>
              <a:t>While capturing data, pulse the START pin high and visualize the output of the SPI lines along the logic analyzer</a:t>
            </a:r>
            <a:endParaRPr/>
          </a:p>
        </p:txBody>
      </p:sp>
      <p:sp>
        <p:nvSpPr>
          <p:cNvPr id="205" name="Google Shape;205;p3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2903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b="1">
                <a:solidFill>
                  <a:srgbClr val="C00000"/>
                </a:solidFill>
                <a:latin typeface="Georgia"/>
                <a:ea typeface="Georgia"/>
                <a:cs typeface="Georgia"/>
                <a:sym typeface="Georgia"/>
              </a:rPr>
              <a:t>System Description</a:t>
            </a:r>
            <a:endParaRPr sz="3200" b="1">
              <a:solidFill>
                <a:srgbClr val="C00000"/>
              </a:solidFill>
              <a:latin typeface="Georgia"/>
              <a:ea typeface="Georgia"/>
              <a:cs typeface="Georgia"/>
              <a:sym typeface="Georgia"/>
            </a:endParaRPr>
          </a:p>
        </p:txBody>
      </p:sp>
      <p:sp>
        <p:nvSpPr>
          <p:cNvPr id="78" name="Google Shape;7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1200"/>
              </a:spcBef>
              <a:spcAft>
                <a:spcPts val="0"/>
              </a:spcAft>
              <a:buClr>
                <a:schemeClr val="dk1"/>
              </a:buClr>
              <a:buSzPct val="61111"/>
              <a:buFont typeface="Arial"/>
              <a:buNone/>
            </a:pPr>
            <a:r>
              <a:rPr lang="en"/>
              <a:t>Our ECE team is developing a battery-powered surface electromyography (sEMG) sensor system designed to classify hand movements based on the wearer’s muscle activity. The device utilizes four channels of wet electrodes placed on the user’s forearm to capture sEMG signals. These signals are processed through our procured analog front-end module operating at a minimum of 2000 samples per second. The digitized signals are transmitted to our microcontroller via SPI, where a machine learning algorithm classifies the hand movements based on a pre-trained model. Our responsibilities include configuring the analog front-end module, programming a low-power microcontroller, integrating the system on a custom PCB, and training the machine learning model for accurate classification. The system will output the movement classifications via USB, which can be visualized on a PC simulator. Designed for efficiency, the device operates at a voltage of 3.7V provided by a rechargeable lithium polymer battery for portability.</a:t>
            </a:r>
            <a:endParaRPr/>
          </a:p>
          <a:p>
            <a:pPr marL="0" lvl="0" indent="0" algn="l" rtl="0">
              <a:spcBef>
                <a:spcPts val="1200"/>
              </a:spcBef>
              <a:spcAft>
                <a:spcPts val="1200"/>
              </a:spcAft>
              <a:buNone/>
            </a:pPr>
            <a:endParaRPr/>
          </a:p>
        </p:txBody>
      </p:sp>
      <p:sp>
        <p:nvSpPr>
          <p:cNvPr id="79" name="Google Shape;79;p1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body" idx="1"/>
          </p:nvPr>
        </p:nvSpPr>
        <p:spPr>
          <a:xfrm>
            <a:off x="7093425" y="662325"/>
            <a:ext cx="1738800" cy="390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Figure 5 shows our isolated subsystem prototyping. Connections are simplified for readability</a:t>
            </a:r>
            <a:endParaRPr/>
          </a:p>
        </p:txBody>
      </p:sp>
      <p:sp>
        <p:nvSpPr>
          <p:cNvPr id="211" name="Google Shape;211;p3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212" name="Google Shape;212;p33"/>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13" name="Google Shape;213;p33"/>
          <p:cNvPicPr preferRelativeResize="0"/>
          <p:nvPr/>
        </p:nvPicPr>
        <p:blipFill>
          <a:blip r:embed="rId4">
            <a:alphaModFix/>
          </a:blip>
          <a:stretch>
            <a:fillRect/>
          </a:stretch>
        </p:blipFill>
        <p:spPr>
          <a:xfrm>
            <a:off x="-655550" y="1045725"/>
            <a:ext cx="7748973" cy="3052049"/>
          </a:xfrm>
          <a:prstGeom prst="rect">
            <a:avLst/>
          </a:prstGeom>
          <a:noFill/>
          <a:ln>
            <a:noFill/>
          </a:ln>
        </p:spPr>
      </p:pic>
      <p:sp>
        <p:nvSpPr>
          <p:cNvPr id="214" name="Google Shape;214;p33"/>
          <p:cNvSpPr txBox="1"/>
          <p:nvPr/>
        </p:nvSpPr>
        <p:spPr>
          <a:xfrm>
            <a:off x="3818100" y="4168675"/>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6</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2 Description</a:t>
            </a:r>
            <a:endParaRPr/>
          </a:p>
        </p:txBody>
      </p:sp>
      <p:sp>
        <p:nvSpPr>
          <p:cNvPr id="220" name="Google Shape;22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Our prototype activity in phase 2 will target Risk #2 (ML Model Size), and Risk #3 (DSP Algorithms) with a stretch goal of Risk #5 (PCB Design Complexity). These risks were targets for early prototyping in phase 2 because of their high impact on the project. The prototyping activity will consist of writing the necessary code to establish communication between the ADS and STM32, powering both devices with our power delivery circuit with a simulated computational load, uploading the trained machine learning model to the STM32, and developing the necessary DSP algorithms to produce features. The devices necessary to conduct this prototyping phase have already been procured. The activity itself will involve capturing the communication between the STM32 and ADS using the logic analyzer to visualize the waveforms on matlab, and feeding the training data to the uC via USB and viewing the classification that is outputted.</a:t>
            </a:r>
            <a:endParaRPr/>
          </a:p>
        </p:txBody>
      </p:sp>
      <p:sp>
        <p:nvSpPr>
          <p:cNvPr id="221" name="Google Shape;221;p3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title"/>
          </p:nvPr>
        </p:nvSpPr>
        <p:spPr>
          <a:xfrm>
            <a:off x="311700" y="3728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2 Activity Steps</a:t>
            </a:r>
            <a:endParaRPr/>
          </a:p>
        </p:txBody>
      </p:sp>
      <p:sp>
        <p:nvSpPr>
          <p:cNvPr id="227" name="Google Shape;227;p35"/>
          <p:cNvSpPr txBox="1">
            <a:spLocks noGrp="1"/>
          </p:cNvSpPr>
          <p:nvPr>
            <p:ph type="body" idx="1"/>
          </p:nvPr>
        </p:nvSpPr>
        <p:spPr>
          <a:xfrm>
            <a:off x="311700" y="875825"/>
            <a:ext cx="8520600" cy="3801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Power Management Verification</a:t>
            </a:r>
            <a:endParaRPr/>
          </a:p>
          <a:p>
            <a:pPr marL="914400" lvl="1" indent="-317500" algn="l" rtl="0">
              <a:spcBef>
                <a:spcPts val="0"/>
              </a:spcBef>
              <a:spcAft>
                <a:spcPts val="0"/>
              </a:spcAft>
              <a:buSzPts val="1400"/>
              <a:buAutoNum type="alphaLcPeriod"/>
            </a:pPr>
            <a:r>
              <a:rPr lang="en"/>
              <a:t>Connect power management circuit to USB Micro B power delivery.</a:t>
            </a:r>
            <a:endParaRPr/>
          </a:p>
          <a:p>
            <a:pPr marL="914400" lvl="1" indent="-317500" algn="l" rtl="0">
              <a:spcBef>
                <a:spcPts val="0"/>
              </a:spcBef>
              <a:spcAft>
                <a:spcPts val="0"/>
              </a:spcAft>
              <a:buSzPts val="1400"/>
              <a:buAutoNum type="alphaLcPeriod"/>
            </a:pPr>
            <a:r>
              <a:rPr lang="en"/>
              <a:t>Connect +3.3V output to STM32 Vin.</a:t>
            </a:r>
            <a:endParaRPr/>
          </a:p>
          <a:p>
            <a:pPr marL="914400" lvl="1" indent="-317500" algn="l" rtl="0">
              <a:spcBef>
                <a:spcPts val="0"/>
              </a:spcBef>
              <a:spcAft>
                <a:spcPts val="0"/>
              </a:spcAft>
              <a:buSzPts val="1400"/>
              <a:buAutoNum type="alphaLcPeriod"/>
            </a:pPr>
            <a:r>
              <a:rPr lang="en"/>
              <a:t>Connect +5V output to ADS1299 Vin.</a:t>
            </a:r>
            <a:endParaRPr/>
          </a:p>
          <a:p>
            <a:pPr marL="914400" lvl="1" indent="-317500" algn="l" rtl="0">
              <a:spcBef>
                <a:spcPts val="0"/>
              </a:spcBef>
              <a:spcAft>
                <a:spcPts val="0"/>
              </a:spcAft>
              <a:buSzPts val="1400"/>
              <a:buAutoNum type="alphaLcPeriod"/>
            </a:pPr>
            <a:r>
              <a:rPr lang="en"/>
              <a:t>Verify both boards constant power and are able to connect to PC for programming.</a:t>
            </a:r>
            <a:endParaRPr/>
          </a:p>
          <a:p>
            <a:pPr marL="457200" lvl="0" indent="-342900" algn="l" rtl="0">
              <a:spcBef>
                <a:spcPts val="0"/>
              </a:spcBef>
              <a:spcAft>
                <a:spcPts val="0"/>
              </a:spcAft>
              <a:buSzPts val="1800"/>
              <a:buAutoNum type="arabicPeriod"/>
            </a:pPr>
            <a:r>
              <a:rPr lang="en"/>
              <a:t>ADS1299 and STM32 Communication</a:t>
            </a:r>
            <a:endParaRPr/>
          </a:p>
          <a:p>
            <a:pPr marL="914400" lvl="1" indent="-317500" algn="l" rtl="0">
              <a:spcBef>
                <a:spcPts val="0"/>
              </a:spcBef>
              <a:spcAft>
                <a:spcPts val="0"/>
              </a:spcAft>
              <a:buSzPts val="1400"/>
              <a:buAutoNum type="alphaLcPeriod"/>
            </a:pPr>
            <a:r>
              <a:rPr lang="en"/>
              <a:t>Write SPI communication code for STM32</a:t>
            </a:r>
            <a:endParaRPr/>
          </a:p>
          <a:p>
            <a:pPr marL="914400" lvl="1" indent="-317500" algn="l" rtl="0">
              <a:spcBef>
                <a:spcPts val="0"/>
              </a:spcBef>
              <a:spcAft>
                <a:spcPts val="0"/>
              </a:spcAft>
              <a:buSzPts val="1400"/>
              <a:buAutoNum type="alphaLcPeriod"/>
            </a:pPr>
            <a:r>
              <a:rPr lang="en"/>
              <a:t>Connect ADS1299 SPI lines to STM32 SPI lines.</a:t>
            </a:r>
            <a:endParaRPr/>
          </a:p>
          <a:p>
            <a:pPr marL="914400" lvl="1" indent="-317500" algn="l" rtl="0">
              <a:spcBef>
                <a:spcPts val="0"/>
              </a:spcBef>
              <a:spcAft>
                <a:spcPts val="0"/>
              </a:spcAft>
              <a:buSzPts val="1400"/>
              <a:buAutoNum type="alphaLcPeriod"/>
            </a:pPr>
            <a:r>
              <a:rPr lang="en"/>
              <a:t>Use ADALM2000/AD3 to verify SPI communication occurring.</a:t>
            </a:r>
            <a:endParaRPr/>
          </a:p>
          <a:p>
            <a:pPr marL="914400" lvl="1" indent="-317500" algn="l" rtl="0">
              <a:spcBef>
                <a:spcPts val="0"/>
              </a:spcBef>
              <a:spcAft>
                <a:spcPts val="0"/>
              </a:spcAft>
              <a:buSzPts val="1400"/>
              <a:buAutoNum type="alphaLcPeriod"/>
            </a:pPr>
            <a:r>
              <a:rPr lang="en"/>
              <a:t>Use ADALM2000/AD3 script to capture SPI packets and visualize sEMG signal sent.</a:t>
            </a:r>
            <a:endParaRPr/>
          </a:p>
          <a:p>
            <a:pPr marL="457200" lvl="0" indent="-342900" algn="l" rtl="0">
              <a:spcBef>
                <a:spcPts val="0"/>
              </a:spcBef>
              <a:spcAft>
                <a:spcPts val="0"/>
              </a:spcAft>
              <a:buSzPts val="1800"/>
              <a:buAutoNum type="arabicPeriod"/>
            </a:pPr>
            <a:r>
              <a:rPr lang="en"/>
              <a:t>PC Simulator Verification</a:t>
            </a:r>
            <a:endParaRPr/>
          </a:p>
          <a:p>
            <a:pPr marL="914400" lvl="1" indent="-317500" algn="l" rtl="0">
              <a:spcBef>
                <a:spcPts val="0"/>
              </a:spcBef>
              <a:spcAft>
                <a:spcPts val="0"/>
              </a:spcAft>
              <a:buSzPts val="1400"/>
              <a:buAutoNum type="alphaLcPeriod"/>
            </a:pPr>
            <a:r>
              <a:rPr lang="en"/>
              <a:t>Open the open source Unity simulator on PC.</a:t>
            </a:r>
            <a:endParaRPr/>
          </a:p>
          <a:p>
            <a:pPr marL="914400" lvl="1" indent="-317500" algn="l" rtl="0">
              <a:spcBef>
                <a:spcPts val="0"/>
              </a:spcBef>
              <a:spcAft>
                <a:spcPts val="0"/>
              </a:spcAft>
              <a:buSzPts val="1400"/>
              <a:buAutoNum type="alphaLcPeriod"/>
            </a:pPr>
            <a:r>
              <a:rPr lang="en"/>
              <a:t>Create python script that will send fixed test poses to simulator via UDP socket.</a:t>
            </a:r>
            <a:endParaRPr/>
          </a:p>
          <a:p>
            <a:pPr marL="914400" lvl="1" indent="-317500" algn="l" rtl="0">
              <a:spcBef>
                <a:spcPts val="0"/>
              </a:spcBef>
              <a:spcAft>
                <a:spcPts val="0"/>
              </a:spcAft>
              <a:buSzPts val="1400"/>
              <a:buAutoNum type="alphaLcPeriod"/>
            </a:pPr>
            <a:r>
              <a:rPr lang="en"/>
              <a:t>Verify simulator displays the poses in the sent test sequence.</a:t>
            </a:r>
            <a:endParaRPr/>
          </a:p>
        </p:txBody>
      </p:sp>
      <p:sp>
        <p:nvSpPr>
          <p:cNvPr id="228" name="Google Shape;228;p3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body" idx="1"/>
          </p:nvPr>
        </p:nvSpPr>
        <p:spPr>
          <a:xfrm>
            <a:off x="6701225" y="662325"/>
            <a:ext cx="2264400" cy="39066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b="1"/>
              <a:t>Note:</a:t>
            </a:r>
            <a:r>
              <a:rPr lang="en"/>
              <a:t> The task legend in figure 5 refers to all tasks listed in phase 3 within figure 4 (Prototyping Roadmap). Every task that is a different color are tasks that occur independently, with the exception of task 4&amp;5, which share the same color, but are also independently performed</a:t>
            </a:r>
            <a:endParaRPr/>
          </a:p>
        </p:txBody>
      </p:sp>
      <p:sp>
        <p:nvSpPr>
          <p:cNvPr id="234" name="Google Shape;234;p3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35" name="Google Shape;235;p36"/>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36" name="Google Shape;236;p36"/>
          <p:cNvPicPr preferRelativeResize="0"/>
          <p:nvPr/>
        </p:nvPicPr>
        <p:blipFill>
          <a:blip r:embed="rId4">
            <a:alphaModFix/>
          </a:blip>
          <a:stretch>
            <a:fillRect/>
          </a:stretch>
        </p:blipFill>
        <p:spPr>
          <a:xfrm>
            <a:off x="-615325" y="1020450"/>
            <a:ext cx="7375549" cy="3190350"/>
          </a:xfrm>
          <a:prstGeom prst="rect">
            <a:avLst/>
          </a:prstGeom>
          <a:noFill/>
          <a:ln>
            <a:noFill/>
          </a:ln>
        </p:spPr>
      </p:pic>
      <p:sp>
        <p:nvSpPr>
          <p:cNvPr id="237" name="Google Shape;237;p36"/>
          <p:cNvSpPr txBox="1"/>
          <p:nvPr/>
        </p:nvSpPr>
        <p:spPr>
          <a:xfrm>
            <a:off x="3818100" y="4210800"/>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7</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3 Description</a:t>
            </a:r>
            <a:endParaRPr/>
          </a:p>
        </p:txBody>
      </p:sp>
      <p:sp>
        <p:nvSpPr>
          <p:cNvPr id="243" name="Google Shape;24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Phase 3 addresses Risk #6 (System Integration) with a stretch goal of Risk #5 (PCB Design Complexity). This phase showcases the integration of an EMG measurement subsystem using evaluations kits, highlighting the capture and transmission of muscle signals for analysis. The setup with an EMG sensor attached to the target muscle, measuring electrical signals generated by contractions and sending them to the (AFE), which amplifies and filters the signals. </a:t>
            </a:r>
            <a:endParaRPr/>
          </a:p>
          <a:p>
            <a:pPr marL="0" lvl="0" indent="0" algn="l" rtl="0">
              <a:spcBef>
                <a:spcPts val="1200"/>
              </a:spcBef>
              <a:spcAft>
                <a:spcPts val="0"/>
              </a:spcAft>
              <a:buNone/>
            </a:pPr>
            <a:r>
              <a:rPr lang="en"/>
              <a:t>The ADS1299 ADC then converts these amplified signals into digital data. This data is processed by the STM32L496ZG6ZGT6  microcontroller, programmed to initialize the ADC and set a sampling rate of 2000 samples per second (SPS). The microcontroller continuously reads the data and transmits it via I2C or SPI to a computer running simulation software. </a:t>
            </a:r>
            <a:endParaRPr/>
          </a:p>
          <a:p>
            <a:pPr marL="0" lvl="0" indent="0" algn="l" rtl="0">
              <a:spcBef>
                <a:spcPts val="1200"/>
              </a:spcBef>
              <a:spcAft>
                <a:spcPts val="1200"/>
              </a:spcAft>
              <a:buNone/>
            </a:pPr>
            <a:r>
              <a:rPr lang="en"/>
              <a:t>The simulation software visualizes real time EMG waveforms, offering immediate feedback on muscle activity and analytical tools for filtering and peak directions.</a:t>
            </a:r>
            <a:endParaRPr/>
          </a:p>
        </p:txBody>
      </p:sp>
      <p:sp>
        <p:nvSpPr>
          <p:cNvPr id="244" name="Google Shape;244;p3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3 Activity Steps</a:t>
            </a:r>
            <a:endParaRPr/>
          </a:p>
        </p:txBody>
      </p:sp>
      <p:sp>
        <p:nvSpPr>
          <p:cNvPr id="250" name="Google Shape;250;p38"/>
          <p:cNvSpPr txBox="1">
            <a:spLocks noGrp="1"/>
          </p:cNvSpPr>
          <p:nvPr>
            <p:ph type="body" idx="1"/>
          </p:nvPr>
        </p:nvSpPr>
        <p:spPr>
          <a:xfrm>
            <a:off x="311700" y="1175613"/>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Total Subsystem Integration</a:t>
            </a:r>
            <a:endParaRPr/>
          </a:p>
          <a:p>
            <a:pPr marL="914400" lvl="1" indent="-317500" algn="l" rtl="0">
              <a:spcBef>
                <a:spcPts val="0"/>
              </a:spcBef>
              <a:spcAft>
                <a:spcPts val="0"/>
              </a:spcAft>
              <a:buSzPts val="1400"/>
              <a:buAutoNum type="alphaLcPeriod"/>
            </a:pPr>
            <a:r>
              <a:rPr lang="en"/>
              <a:t>Place all subsystems and eval kits on the same ESD safe workspace</a:t>
            </a:r>
            <a:endParaRPr/>
          </a:p>
          <a:p>
            <a:pPr marL="914400" lvl="1" indent="-317500" algn="l" rtl="0">
              <a:spcBef>
                <a:spcPts val="0"/>
              </a:spcBef>
              <a:spcAft>
                <a:spcPts val="0"/>
              </a:spcAft>
              <a:buSzPts val="1400"/>
              <a:buAutoNum type="alphaLcPeriod"/>
            </a:pPr>
            <a:r>
              <a:rPr lang="en"/>
              <a:t>Connect and remove necessary jumpers on the ADS1299EEGFE as per the documentation instructions</a:t>
            </a:r>
            <a:endParaRPr/>
          </a:p>
          <a:p>
            <a:pPr marL="914400" lvl="1" indent="-317500" algn="l" rtl="0">
              <a:spcBef>
                <a:spcPts val="0"/>
              </a:spcBef>
              <a:spcAft>
                <a:spcPts val="0"/>
              </a:spcAft>
              <a:buSzPts val="1400"/>
              <a:buAutoNum type="alphaLcPeriod"/>
            </a:pPr>
            <a:r>
              <a:rPr lang="en"/>
              <a:t>Wire the SPI Lines according to the pinout specified in the block diagram (figure 2)</a:t>
            </a:r>
            <a:endParaRPr/>
          </a:p>
          <a:p>
            <a:pPr marL="914400" lvl="1" indent="-317500" algn="l" rtl="0">
              <a:spcBef>
                <a:spcPts val="0"/>
              </a:spcBef>
              <a:spcAft>
                <a:spcPts val="0"/>
              </a:spcAft>
              <a:buSzPts val="1400"/>
              <a:buAutoNum type="alphaLcPeriod"/>
            </a:pPr>
            <a:r>
              <a:rPr lang="en"/>
              <a:t>Plug the micro USB into the USR_DTA port of the STM32 eval kit</a:t>
            </a:r>
            <a:endParaRPr/>
          </a:p>
          <a:p>
            <a:pPr marL="914400" lvl="1" indent="-317500" algn="l" rtl="0">
              <a:spcBef>
                <a:spcPts val="0"/>
              </a:spcBef>
              <a:spcAft>
                <a:spcPts val="0"/>
              </a:spcAft>
              <a:buSzPts val="1400"/>
              <a:buAutoNum type="alphaLcPeriod"/>
            </a:pPr>
            <a:r>
              <a:rPr lang="en"/>
              <a:t>Wire the I2C from the LTC3556 to the STM32 according to the pinout specified in the block diagram (figure 2)</a:t>
            </a:r>
            <a:endParaRPr/>
          </a:p>
          <a:p>
            <a:pPr marL="914400" lvl="1" indent="-317500" algn="l" rtl="0">
              <a:spcBef>
                <a:spcPts val="0"/>
              </a:spcBef>
              <a:spcAft>
                <a:spcPts val="0"/>
              </a:spcAft>
              <a:buSzPts val="1400"/>
              <a:buAutoNum type="alphaLcPeriod"/>
            </a:pPr>
            <a:r>
              <a:rPr lang="en"/>
              <a:t>Locate the AVdd pin on the ADS eval board, and connect the 5V output of the PMIC to that pin</a:t>
            </a:r>
            <a:endParaRPr/>
          </a:p>
          <a:p>
            <a:pPr marL="914400" lvl="1" indent="-317500" algn="l" rtl="0">
              <a:spcBef>
                <a:spcPts val="0"/>
              </a:spcBef>
              <a:spcAft>
                <a:spcPts val="0"/>
              </a:spcAft>
              <a:buSzPts val="1400"/>
              <a:buAutoNum type="alphaLcPeriod"/>
            </a:pPr>
            <a:r>
              <a:rPr lang="en"/>
              <a:t>Locate the DVdd pin on the ADS eval board, and the PWR_IN pin on the STM32 eval kit, and connect that to the “Always on” 3.3V line of the PMIC</a:t>
            </a:r>
            <a:endParaRPr/>
          </a:p>
          <a:p>
            <a:pPr marL="914400" lvl="1" indent="-317500" algn="l" rtl="0">
              <a:spcBef>
                <a:spcPts val="0"/>
              </a:spcBef>
              <a:spcAft>
                <a:spcPts val="0"/>
              </a:spcAft>
              <a:buSzPts val="1400"/>
              <a:buAutoNum type="alphaLcPeriod"/>
            </a:pPr>
            <a:r>
              <a:rPr lang="en"/>
              <a:t>Finally connect the battery, and wait for the system to initialize</a:t>
            </a:r>
            <a:endParaRPr/>
          </a:p>
          <a:p>
            <a:pPr marL="1371600" lvl="2" indent="-317500" algn="l" rtl="0">
              <a:spcBef>
                <a:spcPts val="0"/>
              </a:spcBef>
              <a:spcAft>
                <a:spcPts val="0"/>
              </a:spcAft>
              <a:buSzPts val="1400"/>
              <a:buAutoNum type="romanLcPeriod"/>
            </a:pPr>
            <a:r>
              <a:rPr lang="en"/>
              <a:t>After init period, the data should be displaying on a PuTTy window, which verifies functionality of the device </a:t>
            </a:r>
            <a:endParaRPr/>
          </a:p>
        </p:txBody>
      </p:sp>
      <p:sp>
        <p:nvSpPr>
          <p:cNvPr id="251" name="Google Shape;251;p3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body" idx="1"/>
          </p:nvPr>
        </p:nvSpPr>
        <p:spPr>
          <a:xfrm>
            <a:off x="7230600" y="662325"/>
            <a:ext cx="1601700" cy="39066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1200"/>
              </a:spcAft>
              <a:buNone/>
            </a:pPr>
            <a:r>
              <a:rPr lang="en"/>
              <a:t>All devices now show a physical connection. This phase addresses the integration issue, by ensuring connectivity between devices before being placed on a PCB (which will begin its preliminary design process during this phase).</a:t>
            </a:r>
            <a:endParaRPr/>
          </a:p>
        </p:txBody>
      </p:sp>
      <p:sp>
        <p:nvSpPr>
          <p:cNvPr id="257" name="Google Shape;257;p3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258" name="Google Shape;258;p39"/>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59" name="Google Shape;259;p39"/>
          <p:cNvPicPr preferRelativeResize="0"/>
          <p:nvPr/>
        </p:nvPicPr>
        <p:blipFill>
          <a:blip r:embed="rId4">
            <a:alphaModFix/>
          </a:blip>
          <a:stretch>
            <a:fillRect/>
          </a:stretch>
        </p:blipFill>
        <p:spPr>
          <a:xfrm>
            <a:off x="-639788" y="769100"/>
            <a:ext cx="7870388" cy="3416399"/>
          </a:xfrm>
          <a:prstGeom prst="rect">
            <a:avLst/>
          </a:prstGeom>
          <a:noFill/>
          <a:ln>
            <a:noFill/>
          </a:ln>
        </p:spPr>
      </p:pic>
      <p:sp>
        <p:nvSpPr>
          <p:cNvPr id="260" name="Google Shape;260;p39"/>
          <p:cNvSpPr txBox="1"/>
          <p:nvPr/>
        </p:nvSpPr>
        <p:spPr>
          <a:xfrm>
            <a:off x="3746950" y="4185500"/>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8</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4 Description</a:t>
            </a:r>
            <a:endParaRPr/>
          </a:p>
        </p:txBody>
      </p:sp>
      <p:sp>
        <p:nvSpPr>
          <p:cNvPr id="266" name="Google Shape;266;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1900"/>
              <a:t>Our Prototype activity in phase 4 is targeting Risk #5 (PCB Design and complexity) as well as Risk #6 (System Integration). These had posed a significant impact on the project so addressing them was made to be an important part of the prototyping process. This prototyping process will be the application of the eval testing into KiCad with the necessary pinouts found in phase 3 onto individual PCBs for each subsystem. The power delivery circuit will power both the ADS and the STM32, input signals will be processed and sent to the microcontroller, and the microcontroller will be able to receive those ADS signals to process and classify as movements for the simulator, as well as monitor the charging circuit for the power circuit. ESD considerations also accounted for (via Decoupling coupling and proper ground planes), as well as heat dissipation methods where necessary (via capacitors near power pins and trace designs that can handle higher currents AKA wider traces where needed).</a:t>
            </a:r>
            <a:endParaRPr sz="1900"/>
          </a:p>
          <a:p>
            <a:pPr marL="0" lvl="0" indent="0" algn="l" rtl="0">
              <a:spcBef>
                <a:spcPts val="1200"/>
              </a:spcBef>
              <a:spcAft>
                <a:spcPts val="1200"/>
              </a:spcAft>
              <a:buNone/>
            </a:pPr>
            <a:endParaRPr/>
          </a:p>
        </p:txBody>
      </p:sp>
      <p:sp>
        <p:nvSpPr>
          <p:cNvPr id="267" name="Google Shape;267;p4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4 Activity Steps</a:t>
            </a:r>
            <a:endParaRPr/>
          </a:p>
        </p:txBody>
      </p:sp>
      <p:sp>
        <p:nvSpPr>
          <p:cNvPr id="273" name="Google Shape;273;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23850" algn="l" rtl="0">
              <a:spcBef>
                <a:spcPts val="0"/>
              </a:spcBef>
              <a:spcAft>
                <a:spcPts val="0"/>
              </a:spcAft>
              <a:buSzPts val="1500"/>
              <a:buAutoNum type="arabicPeriod"/>
            </a:pPr>
            <a:r>
              <a:rPr lang="en" sz="1500"/>
              <a:t>Modeling PCBs</a:t>
            </a:r>
            <a:endParaRPr sz="1500"/>
          </a:p>
          <a:p>
            <a:pPr marL="914400" lvl="0" indent="-304800" algn="l" rtl="0">
              <a:spcBef>
                <a:spcPts val="0"/>
              </a:spcBef>
              <a:spcAft>
                <a:spcPts val="0"/>
              </a:spcAft>
              <a:buSzPts val="1200"/>
              <a:buAutoNum type="alphaLcPeriod"/>
            </a:pPr>
            <a:r>
              <a:rPr lang="en" sz="1200"/>
              <a:t>Based on phase 3 testing, use KiCad to create each PCB subsystem with the correct pinouts</a:t>
            </a:r>
            <a:endParaRPr sz="1200"/>
          </a:p>
          <a:p>
            <a:pPr marL="914400" lvl="0" indent="-304800" algn="l" rtl="0">
              <a:spcBef>
                <a:spcPts val="0"/>
              </a:spcBef>
              <a:spcAft>
                <a:spcPts val="0"/>
              </a:spcAft>
              <a:buSzPts val="1200"/>
              <a:buAutoNum type="alphaLcPeriod"/>
            </a:pPr>
            <a:r>
              <a:rPr lang="en" sz="1200"/>
              <a:t>Test each circuit in the PCB simulation and verify all pinouts are correct and can communicate with the other subsystems where necessary before printing</a:t>
            </a:r>
            <a:endParaRPr sz="1200"/>
          </a:p>
          <a:p>
            <a:pPr marL="457200" lvl="0" indent="-323850" algn="l" rtl="0">
              <a:spcBef>
                <a:spcPts val="0"/>
              </a:spcBef>
              <a:spcAft>
                <a:spcPts val="0"/>
              </a:spcAft>
              <a:buSzPts val="1500"/>
              <a:buAutoNum type="arabicPeriod"/>
            </a:pPr>
            <a:r>
              <a:rPr lang="en" sz="1500"/>
              <a:t>Power Management Circuit</a:t>
            </a:r>
            <a:endParaRPr sz="1500"/>
          </a:p>
          <a:p>
            <a:pPr marL="914400" lvl="0" indent="-304800" algn="l" rtl="0">
              <a:spcBef>
                <a:spcPts val="0"/>
              </a:spcBef>
              <a:spcAft>
                <a:spcPts val="0"/>
              </a:spcAft>
              <a:buSzPts val="1200"/>
              <a:buAutoNum type="alphaLcPeriod"/>
            </a:pPr>
            <a:r>
              <a:rPr lang="en" sz="1200"/>
              <a:t>Connect battery to USB Micro B</a:t>
            </a:r>
            <a:endParaRPr sz="1200"/>
          </a:p>
          <a:p>
            <a:pPr marL="914400" lvl="0" indent="-304800" algn="l" rtl="0">
              <a:spcBef>
                <a:spcPts val="0"/>
              </a:spcBef>
              <a:spcAft>
                <a:spcPts val="0"/>
              </a:spcAft>
              <a:buSzPts val="1200"/>
              <a:buAutoNum type="alphaLcPeriod"/>
            </a:pPr>
            <a:r>
              <a:rPr lang="en" sz="1200"/>
              <a:t>Connect +5V output to ADS1299 Vin </a:t>
            </a:r>
            <a:endParaRPr sz="1200"/>
          </a:p>
          <a:p>
            <a:pPr marL="914400" lvl="0" indent="-304800" algn="l" rtl="0">
              <a:spcBef>
                <a:spcPts val="0"/>
              </a:spcBef>
              <a:spcAft>
                <a:spcPts val="0"/>
              </a:spcAft>
              <a:buSzPts val="1200"/>
              <a:buAutoNum type="alphaLcPeriod"/>
            </a:pPr>
            <a:r>
              <a:rPr lang="en" sz="1200"/>
              <a:t>Connect +3.3V output to ADS1299 Vin and STM32 Vin</a:t>
            </a:r>
            <a:endParaRPr sz="1200"/>
          </a:p>
          <a:p>
            <a:pPr marL="457200" lvl="0" indent="-323850" algn="l" rtl="0">
              <a:spcBef>
                <a:spcPts val="0"/>
              </a:spcBef>
              <a:spcAft>
                <a:spcPts val="0"/>
              </a:spcAft>
              <a:buSzPts val="1500"/>
              <a:buAutoNum type="arabicPeriod"/>
            </a:pPr>
            <a:r>
              <a:rPr lang="en" sz="1500"/>
              <a:t>ADS1299</a:t>
            </a:r>
            <a:endParaRPr sz="1500"/>
          </a:p>
          <a:p>
            <a:pPr marL="914400" lvl="0" indent="-304800" algn="l" rtl="0">
              <a:spcBef>
                <a:spcPts val="0"/>
              </a:spcBef>
              <a:spcAft>
                <a:spcPts val="0"/>
              </a:spcAft>
              <a:buSzPts val="1200"/>
              <a:buAutoNum type="alphaLcPeriod"/>
            </a:pPr>
            <a:r>
              <a:rPr lang="en" sz="1200"/>
              <a:t>Verify connecting points of electrodes and ensure the board has proper grounding for the analog and digital inputs voltage inputs</a:t>
            </a:r>
            <a:endParaRPr sz="1200"/>
          </a:p>
          <a:p>
            <a:pPr marL="914400" lvl="0" indent="-304800" algn="l" rtl="0">
              <a:spcBef>
                <a:spcPts val="0"/>
              </a:spcBef>
              <a:spcAft>
                <a:spcPts val="0"/>
              </a:spcAft>
              <a:buSzPts val="1200"/>
              <a:buAutoNum type="alphaLcPeriod"/>
            </a:pPr>
            <a:r>
              <a:rPr lang="en" sz="1200"/>
              <a:t>Connect via SPI to the STM32</a:t>
            </a:r>
            <a:endParaRPr sz="1200"/>
          </a:p>
          <a:p>
            <a:pPr marL="457200" lvl="0" indent="-323850" algn="l" rtl="0">
              <a:spcBef>
                <a:spcPts val="0"/>
              </a:spcBef>
              <a:spcAft>
                <a:spcPts val="0"/>
              </a:spcAft>
              <a:buSzPts val="1500"/>
              <a:buAutoNum type="arabicPeriod"/>
            </a:pPr>
            <a:r>
              <a:rPr lang="en" sz="1500"/>
              <a:t>STM32</a:t>
            </a:r>
            <a:endParaRPr sz="1500"/>
          </a:p>
          <a:p>
            <a:pPr marL="914400" lvl="0" indent="-304800" algn="l" rtl="0">
              <a:spcBef>
                <a:spcPts val="0"/>
              </a:spcBef>
              <a:spcAft>
                <a:spcPts val="0"/>
              </a:spcAft>
              <a:buSzPts val="1200"/>
              <a:buAutoNum type="alphaLcPeriod"/>
            </a:pPr>
            <a:r>
              <a:rPr lang="en" sz="1200"/>
              <a:t>Ensure connection from ADS, power circuit, and connect Via USB micro to simulator</a:t>
            </a:r>
            <a:endParaRPr sz="1200"/>
          </a:p>
          <a:p>
            <a:pPr marL="914400" lvl="0" indent="-304800" algn="l" rtl="0">
              <a:spcBef>
                <a:spcPts val="0"/>
              </a:spcBef>
              <a:spcAft>
                <a:spcPts val="0"/>
              </a:spcAft>
              <a:buSzPts val="1200"/>
              <a:buAutoNum type="alphaLcPeriod"/>
            </a:pPr>
            <a:r>
              <a:rPr lang="en" sz="1200"/>
              <a:t>Run through commands to receive signals from ADS and process them with correct classification onto the simulator</a:t>
            </a:r>
            <a:endParaRPr sz="1200"/>
          </a:p>
        </p:txBody>
      </p:sp>
      <p:sp>
        <p:nvSpPr>
          <p:cNvPr id="274" name="Google Shape;274;p4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body" idx="1"/>
          </p:nvPr>
        </p:nvSpPr>
        <p:spPr>
          <a:xfrm>
            <a:off x="6668375" y="1152475"/>
            <a:ext cx="2163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t>Each PCB design incorporates the I/O connections and ESD protection now, as well as necessary heat sinks and grounding planes for each one. This phase is ensuring each PCB functions and communicates properly with each other before full integration.</a:t>
            </a:r>
            <a:endParaRPr sz="1500"/>
          </a:p>
        </p:txBody>
      </p:sp>
      <p:sp>
        <p:nvSpPr>
          <p:cNvPr id="280" name="Google Shape;280;p4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281" name="Google Shape;281;p42"/>
          <p:cNvPicPr preferRelativeResize="0"/>
          <p:nvPr/>
        </p:nvPicPr>
        <p:blipFill>
          <a:blip r:embed="rId3">
            <a:alphaModFix/>
          </a:blip>
          <a:stretch>
            <a:fillRect/>
          </a:stretch>
        </p:blipFill>
        <p:spPr>
          <a:xfrm>
            <a:off x="152400" y="0"/>
            <a:ext cx="8839202" cy="662321"/>
          </a:xfrm>
          <a:prstGeom prst="rect">
            <a:avLst/>
          </a:prstGeom>
          <a:noFill/>
          <a:ln>
            <a:noFill/>
          </a:ln>
        </p:spPr>
      </p:pic>
      <p:sp>
        <p:nvSpPr>
          <p:cNvPr id="282" name="Google Shape;282;p42"/>
          <p:cNvSpPr txBox="1"/>
          <p:nvPr/>
        </p:nvSpPr>
        <p:spPr>
          <a:xfrm>
            <a:off x="1522375" y="4499275"/>
            <a:ext cx="2214300" cy="2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3" name="Google Shape;283;p42"/>
          <p:cNvSpPr txBox="1"/>
          <p:nvPr/>
        </p:nvSpPr>
        <p:spPr>
          <a:xfrm>
            <a:off x="2051525" y="4409575"/>
            <a:ext cx="20352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Times New Roman"/>
                <a:ea typeface="Times New Roman"/>
                <a:cs typeface="Times New Roman"/>
                <a:sym typeface="Times New Roman"/>
              </a:rPr>
              <a:t>Figure 9  </a:t>
            </a:r>
            <a:endParaRPr sz="1500">
              <a:solidFill>
                <a:schemeClr val="dk1"/>
              </a:solidFill>
              <a:latin typeface="Times New Roman"/>
              <a:ea typeface="Times New Roman"/>
              <a:cs typeface="Times New Roman"/>
              <a:sym typeface="Times New Roman"/>
            </a:endParaRPr>
          </a:p>
        </p:txBody>
      </p:sp>
      <p:pic>
        <p:nvPicPr>
          <p:cNvPr id="284" name="Google Shape;284;p42"/>
          <p:cNvPicPr preferRelativeResize="0"/>
          <p:nvPr/>
        </p:nvPicPr>
        <p:blipFill>
          <a:blip r:embed="rId4">
            <a:alphaModFix/>
          </a:blip>
          <a:stretch>
            <a:fillRect/>
          </a:stretch>
        </p:blipFill>
        <p:spPr>
          <a:xfrm>
            <a:off x="152400" y="814725"/>
            <a:ext cx="6308646" cy="3684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Finite State Diagram</a:t>
            </a:r>
            <a:endParaRPr/>
          </a:p>
        </p:txBody>
      </p:sp>
      <p:sp>
        <p:nvSpPr>
          <p:cNvPr id="85" name="Google Shape;85;p16"/>
          <p:cNvSpPr txBox="1">
            <a:spLocks noGrp="1"/>
          </p:cNvSpPr>
          <p:nvPr>
            <p:ph type="body" idx="1"/>
          </p:nvPr>
        </p:nvSpPr>
        <p:spPr>
          <a:xfrm>
            <a:off x="311700" y="1152475"/>
            <a:ext cx="4733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finite state diagram figure shows the main processes that our device performs when powered on. </a:t>
            </a:r>
            <a:endParaRPr/>
          </a:p>
        </p:txBody>
      </p:sp>
      <p:sp>
        <p:nvSpPr>
          <p:cNvPr id="86" name="Google Shape;86;p1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87" name="Google Shape;87;p16"/>
          <p:cNvPicPr preferRelativeResize="0"/>
          <p:nvPr/>
        </p:nvPicPr>
        <p:blipFill>
          <a:blip r:embed="rId3">
            <a:alphaModFix/>
          </a:blip>
          <a:stretch>
            <a:fillRect/>
          </a:stretch>
        </p:blipFill>
        <p:spPr>
          <a:xfrm>
            <a:off x="4796425" y="173525"/>
            <a:ext cx="4235750" cy="4442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5 Description</a:t>
            </a:r>
            <a:endParaRPr/>
          </a:p>
        </p:txBody>
      </p:sp>
      <p:sp>
        <p:nvSpPr>
          <p:cNvPr id="290" name="Google Shape;29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
              <a:t>Our prototype activity in phase 5 will target Risk #5 (PCB Design Complexity), and Risk #6 (System Integration). The phase 5 activity involves taking the three separate subsystems and integrating them into a single PCB. As previously mentioned in phase 4, the subsystems consist of power management, ADC, and the microcontroller. Each subsystem must be precisely routed in order to minimize the amount of noise interference and heat dissipation. Throughout the design and layout process we must ensure that the analog and digital components stay separate, use short signal paths, and opt for a multilayer PCB to isolate power and signal planes. This activity is crucial in order to preserve the signal integrity of our analog inputs. </a:t>
            </a:r>
            <a:endParaRPr/>
          </a:p>
          <a:p>
            <a:pPr marL="0" lvl="0" indent="0" algn="l" rtl="0">
              <a:spcBef>
                <a:spcPts val="1200"/>
              </a:spcBef>
              <a:spcAft>
                <a:spcPts val="1200"/>
              </a:spcAft>
              <a:buNone/>
            </a:pPr>
            <a:br>
              <a:rPr lang="en"/>
            </a:br>
            <a:endParaRPr/>
          </a:p>
        </p:txBody>
      </p:sp>
      <p:sp>
        <p:nvSpPr>
          <p:cNvPr id="291" name="Google Shape;291;p4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Phase 5 Activity Steps</a:t>
            </a:r>
            <a:endParaRPr/>
          </a:p>
        </p:txBody>
      </p:sp>
      <p:sp>
        <p:nvSpPr>
          <p:cNvPr id="297" name="Google Shape;297;p44"/>
          <p:cNvSpPr txBox="1">
            <a:spLocks noGrp="1"/>
          </p:cNvSpPr>
          <p:nvPr>
            <p:ph type="body" idx="1"/>
          </p:nvPr>
        </p:nvSpPr>
        <p:spPr>
          <a:xfrm>
            <a:off x="311700" y="1175625"/>
            <a:ext cx="88323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Integrate power management, ADC, and microcontroller subsystems into a single PCB</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Route signal paths as short as possible to minimize noise interference</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Place decoupling capacitors near each subsystem’s power pins to filter noise</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Implement thermal management by placing heat sinks near heat-sensitive components</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Use a multilayer PCB to isolate power, ground, and signal planes to reduce cross-talk</a:t>
            </a:r>
            <a:endParaRPr/>
          </a:p>
        </p:txBody>
      </p:sp>
      <p:sp>
        <p:nvSpPr>
          <p:cNvPr id="298" name="Google Shape;298;p4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304" name="Google Shape;304;p45"/>
          <p:cNvPicPr preferRelativeResize="0"/>
          <p:nvPr/>
        </p:nvPicPr>
        <p:blipFill>
          <a:blip r:embed="rId3">
            <a:alphaModFix/>
          </a:blip>
          <a:stretch>
            <a:fillRect/>
          </a:stretch>
        </p:blipFill>
        <p:spPr>
          <a:xfrm>
            <a:off x="146550" y="0"/>
            <a:ext cx="8839202" cy="662321"/>
          </a:xfrm>
          <a:prstGeom prst="rect">
            <a:avLst/>
          </a:prstGeom>
          <a:noFill/>
          <a:ln>
            <a:noFill/>
          </a:ln>
        </p:spPr>
      </p:pic>
      <p:sp>
        <p:nvSpPr>
          <p:cNvPr id="305" name="Google Shape;305;p45"/>
          <p:cNvSpPr txBox="1"/>
          <p:nvPr/>
        </p:nvSpPr>
        <p:spPr>
          <a:xfrm>
            <a:off x="7300525" y="1124050"/>
            <a:ext cx="18780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Figure 10:</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The three separate subsystems are integrated onto a single custom PCB. Each subsystem are precisely routed with consideration for noise and heat. Layers are added to PCB in order to support complex routing and efficient power distribution.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
        <p:nvSpPr>
          <p:cNvPr id="306" name="Google Shape;306;p45"/>
          <p:cNvSpPr txBox="1"/>
          <p:nvPr/>
        </p:nvSpPr>
        <p:spPr>
          <a:xfrm>
            <a:off x="146550" y="3777775"/>
            <a:ext cx="8889900" cy="9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307" name="Google Shape;307;p45"/>
          <p:cNvPicPr preferRelativeResize="0"/>
          <p:nvPr/>
        </p:nvPicPr>
        <p:blipFill>
          <a:blip r:embed="rId4">
            <a:alphaModFix/>
          </a:blip>
          <a:stretch>
            <a:fillRect/>
          </a:stretch>
        </p:blipFill>
        <p:spPr>
          <a:xfrm>
            <a:off x="3979775" y="4191523"/>
            <a:ext cx="578350" cy="477325"/>
          </a:xfrm>
          <a:prstGeom prst="rect">
            <a:avLst/>
          </a:prstGeom>
          <a:noFill/>
          <a:ln>
            <a:noFill/>
          </a:ln>
        </p:spPr>
      </p:pic>
      <p:pic>
        <p:nvPicPr>
          <p:cNvPr id="308" name="Google Shape;308;p45"/>
          <p:cNvPicPr preferRelativeResize="0"/>
          <p:nvPr/>
        </p:nvPicPr>
        <p:blipFill>
          <a:blip r:embed="rId5">
            <a:alphaModFix/>
          </a:blip>
          <a:stretch>
            <a:fillRect/>
          </a:stretch>
        </p:blipFill>
        <p:spPr>
          <a:xfrm>
            <a:off x="0" y="704100"/>
            <a:ext cx="7267098" cy="3740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0" y="-637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Block Diagram</a:t>
            </a:r>
            <a:endParaRPr sz="3200"/>
          </a:p>
        </p:txBody>
      </p:sp>
      <p:sp>
        <p:nvSpPr>
          <p:cNvPr id="93" name="Google Shape;93;p1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94" name="Google Shape;94;p17"/>
          <p:cNvPicPr preferRelativeResize="0"/>
          <p:nvPr/>
        </p:nvPicPr>
        <p:blipFill>
          <a:blip r:embed="rId3">
            <a:alphaModFix/>
          </a:blip>
          <a:stretch>
            <a:fillRect/>
          </a:stretch>
        </p:blipFill>
        <p:spPr>
          <a:xfrm>
            <a:off x="68475" y="152400"/>
            <a:ext cx="8977802" cy="4322326"/>
          </a:xfrm>
          <a:prstGeom prst="rect">
            <a:avLst/>
          </a:prstGeom>
          <a:noFill/>
          <a:ln>
            <a:noFill/>
          </a:ln>
        </p:spPr>
      </p:pic>
      <p:sp>
        <p:nvSpPr>
          <p:cNvPr id="95" name="Google Shape;95;p17"/>
          <p:cNvSpPr txBox="1"/>
          <p:nvPr/>
        </p:nvSpPr>
        <p:spPr>
          <a:xfrm>
            <a:off x="3818100" y="4545600"/>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2</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231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 Layout</a:t>
            </a:r>
            <a:endParaRPr/>
          </a:p>
        </p:txBody>
      </p:sp>
      <p:sp>
        <p:nvSpPr>
          <p:cNvPr id="101" name="Google Shape;101;p1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102" name="Google Shape;102;p18"/>
          <p:cNvSpPr txBox="1"/>
          <p:nvPr/>
        </p:nvSpPr>
        <p:spPr>
          <a:xfrm>
            <a:off x="3818100" y="4568875"/>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Times New Roman"/>
                <a:ea typeface="Times New Roman"/>
                <a:cs typeface="Times New Roman"/>
                <a:sym typeface="Times New Roman"/>
              </a:rPr>
              <a:t>Figure 3</a:t>
            </a:r>
            <a:endParaRPr sz="1500">
              <a:solidFill>
                <a:schemeClr val="dk1"/>
              </a:solidFill>
              <a:latin typeface="Times New Roman"/>
              <a:ea typeface="Times New Roman"/>
              <a:cs typeface="Times New Roman"/>
              <a:sym typeface="Times New Roman"/>
            </a:endParaRPr>
          </a:p>
        </p:txBody>
      </p:sp>
      <p:pic>
        <p:nvPicPr>
          <p:cNvPr id="103" name="Google Shape;103;p18"/>
          <p:cNvPicPr preferRelativeResize="0"/>
          <p:nvPr/>
        </p:nvPicPr>
        <p:blipFill rotWithShape="1">
          <a:blip r:embed="rId3">
            <a:alphaModFix/>
          </a:blip>
          <a:srcRect l="450" r="-449"/>
          <a:stretch/>
        </p:blipFill>
        <p:spPr>
          <a:xfrm>
            <a:off x="0" y="803796"/>
            <a:ext cx="9144003" cy="37772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Project Risks</a:t>
            </a:r>
            <a:endParaRPr/>
          </a:p>
        </p:txBody>
      </p:sp>
      <p:sp>
        <p:nvSpPr>
          <p:cNvPr id="109" name="Google Shape;109;p1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275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Risks that affected project definition</a:t>
            </a:r>
            <a:endParaRPr/>
          </a:p>
        </p:txBody>
      </p:sp>
      <p:sp>
        <p:nvSpPr>
          <p:cNvPr id="115" name="Google Shape;115;p20"/>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graphicFrame>
        <p:nvGraphicFramePr>
          <p:cNvPr id="116" name="Google Shape;116;p20"/>
          <p:cNvGraphicFramePr/>
          <p:nvPr/>
        </p:nvGraphicFramePr>
        <p:xfrm>
          <a:off x="277638" y="937700"/>
          <a:ext cx="8588725" cy="3505080"/>
        </p:xfrm>
        <a:graphic>
          <a:graphicData uri="http://schemas.openxmlformats.org/drawingml/2006/table">
            <a:tbl>
              <a:tblPr>
                <a:noFill/>
                <a:tableStyleId>{C53F9643-56C4-4FE0-B203-C5396F85C920}</a:tableStyleId>
              </a:tblPr>
              <a:tblGrid>
                <a:gridCol w="382850">
                  <a:extLst>
                    <a:ext uri="{9D8B030D-6E8A-4147-A177-3AD203B41FA5}">
                      <a16:colId xmlns:a16="http://schemas.microsoft.com/office/drawing/2014/main" val="20000"/>
                    </a:ext>
                  </a:extLst>
                </a:gridCol>
                <a:gridCol w="2061475">
                  <a:extLst>
                    <a:ext uri="{9D8B030D-6E8A-4147-A177-3AD203B41FA5}">
                      <a16:colId xmlns:a16="http://schemas.microsoft.com/office/drawing/2014/main" val="20001"/>
                    </a:ext>
                  </a:extLst>
                </a:gridCol>
                <a:gridCol w="3072200">
                  <a:extLst>
                    <a:ext uri="{9D8B030D-6E8A-4147-A177-3AD203B41FA5}">
                      <a16:colId xmlns:a16="http://schemas.microsoft.com/office/drawing/2014/main" val="20002"/>
                    </a:ext>
                  </a:extLst>
                </a:gridCol>
                <a:gridCol w="3072200">
                  <a:extLst>
                    <a:ext uri="{9D8B030D-6E8A-4147-A177-3AD203B41FA5}">
                      <a16:colId xmlns:a16="http://schemas.microsoft.com/office/drawing/2014/main" val="20003"/>
                    </a:ext>
                  </a:extLst>
                </a:gridCol>
              </a:tblGrid>
              <a:tr h="390800">
                <a:tc>
                  <a:txBody>
                    <a:bodyPr/>
                    <a:lstStyle/>
                    <a:p>
                      <a:pPr marL="0" lvl="0" indent="0" algn="l" rtl="0">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L="91425" marR="91425" marT="91425" marB="91425">
                    <a:solidFill>
                      <a:srgbClr val="B7B7B7"/>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solidFill>
                      <a:srgbClr val="B7B7B7"/>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L="91425" marR="91425" marT="91425" marB="91425">
                    <a:solidFill>
                      <a:srgbClr val="B7B7B7"/>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Project Change</a:t>
                      </a:r>
                      <a:endParaRPr>
                        <a:latin typeface="Times New Roman"/>
                        <a:ea typeface="Times New Roman"/>
                        <a:cs typeface="Times New Roman"/>
                        <a:sym typeface="Times New Roman"/>
                      </a:endParaRPr>
                    </a:p>
                  </a:txBody>
                  <a:tcPr marL="91425" marR="91425" marT="91425" marB="91425">
                    <a:solidFill>
                      <a:srgbClr val="B7B7B7"/>
                    </a:solidFill>
                  </a:tcPr>
                </a:tc>
                <a:extLst>
                  <a:ext uri="{0D108BD9-81ED-4DB2-BD59-A6C34878D82A}">
                    <a16:rowId xmlns:a16="http://schemas.microsoft.com/office/drawing/2014/main" val="10000"/>
                  </a:ext>
                </a:extLst>
              </a:tr>
              <a:tr h="601225">
                <a:tc>
                  <a:txBody>
                    <a:bodyPr/>
                    <a:lstStyle/>
                    <a:p>
                      <a:pPr marL="0" lvl="0" indent="0" algn="l" rtl="0">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Use of dry electrodes</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Dry electrodes presented impractical complexity due to the added impedance and noise. In our analysis there was also a lack of data for dry electrode based classification.</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Project was changed to use wet electrodes. These remove the complexity faced with dry electrodes and have a ubiquitous amount of public datasets for classification models.</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745200">
                <a:tc>
                  <a:txBody>
                    <a:bodyPr/>
                    <a:lstStyle/>
                    <a:p>
                      <a:pPr marL="0" lv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Time to design custom power management system</a:t>
                      </a:r>
                      <a:endParaRPr>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Designing a custom battery charger and regulation circuit was impractical due to the extensive time required.</a:t>
                      </a:r>
                      <a:endParaRPr>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Project was changed to procure a USB power management IC.</a:t>
                      </a:r>
                      <a:endParaRPr>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2"/>
                  </a:ext>
                </a:extLst>
              </a:tr>
              <a:tr h="745200">
                <a:tc>
                  <a:txBody>
                    <a:bodyPr/>
                    <a:lstStyle/>
                    <a:p>
                      <a:pPr marL="0" lv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Research and design for a custom analog front-end module</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Designing an analog front-end that would amplify, filter, and sample our emg signals was impractical due to the engineering complexity.</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Project was changed to procure an analog front-end module designed for biomedical purposes that handle the listed activities.</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675" y="78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of low/non-risk items</a:t>
            </a:r>
            <a:endParaRPr/>
          </a:p>
        </p:txBody>
      </p:sp>
      <p:sp>
        <p:nvSpPr>
          <p:cNvPr id="122" name="Google Shape;122;p2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graphicFrame>
        <p:nvGraphicFramePr>
          <p:cNvPr id="123" name="Google Shape;123;p21"/>
          <p:cNvGraphicFramePr/>
          <p:nvPr>
            <p:extLst>
              <p:ext uri="{D42A27DB-BD31-4B8C-83A1-F6EECF244321}">
                <p14:modId xmlns:p14="http://schemas.microsoft.com/office/powerpoint/2010/main" val="712327824"/>
              </p:ext>
            </p:extLst>
          </p:nvPr>
        </p:nvGraphicFramePr>
        <p:xfrm>
          <a:off x="311700" y="576100"/>
          <a:ext cx="8520600" cy="4173835"/>
        </p:xfrm>
        <a:graphic>
          <a:graphicData uri="http://schemas.openxmlformats.org/drawingml/2006/table">
            <a:tbl>
              <a:tblPr>
                <a:noFill/>
                <a:tableStyleId>{C53F9643-56C4-4FE0-B203-C5396F85C920}</a:tableStyleId>
              </a:tblPr>
              <a:tblGrid>
                <a:gridCol w="476625">
                  <a:extLst>
                    <a:ext uri="{9D8B030D-6E8A-4147-A177-3AD203B41FA5}">
                      <a16:colId xmlns:a16="http://schemas.microsoft.com/office/drawing/2014/main" val="20000"/>
                    </a:ext>
                  </a:extLst>
                </a:gridCol>
                <a:gridCol w="1521800">
                  <a:extLst>
                    <a:ext uri="{9D8B030D-6E8A-4147-A177-3AD203B41FA5}">
                      <a16:colId xmlns:a16="http://schemas.microsoft.com/office/drawing/2014/main" val="20001"/>
                    </a:ext>
                  </a:extLst>
                </a:gridCol>
                <a:gridCol w="6522175">
                  <a:extLst>
                    <a:ext uri="{9D8B030D-6E8A-4147-A177-3AD203B41FA5}">
                      <a16:colId xmlns:a16="http://schemas.microsoft.com/office/drawing/2014/main" val="20002"/>
                    </a:ext>
                  </a:extLst>
                </a:gridCol>
              </a:tblGrid>
              <a:tr h="431550">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      </a:t>
                      </a:r>
                      <a:endParaRPr dirty="0">
                        <a:latin typeface="Times New Roman"/>
                        <a:ea typeface="Times New Roman"/>
                        <a:cs typeface="Times New Roman"/>
                        <a:sym typeface="Times New Roman"/>
                      </a:endParaRPr>
                    </a:p>
                  </a:txBody>
                  <a:tcPr marL="91425" marR="91425" marT="91425" marB="91425">
                    <a:solidFill>
                      <a:srgbClr val="B7B7B7"/>
                    </a:solidFill>
                  </a:tcPr>
                </a:tc>
                <a:tc>
                  <a:txBody>
                    <a:bodyPr/>
                    <a:lstStyle/>
                    <a:p>
                      <a:pPr marL="0" lvl="0" indent="0" algn="l"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L="91425" marR="91425" marT="91425" marB="91425">
                    <a:solidFill>
                      <a:srgbClr val="B7B7B7"/>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Reason</a:t>
                      </a:r>
                      <a:endParaRPr>
                        <a:latin typeface="Times New Roman"/>
                        <a:ea typeface="Times New Roman"/>
                        <a:cs typeface="Times New Roman"/>
                        <a:sym typeface="Times New Roman"/>
                      </a:endParaRPr>
                    </a:p>
                  </a:txBody>
                  <a:tcPr marL="91425" marR="91425" marT="91425" marB="91425">
                    <a:solidFill>
                      <a:srgbClr val="B7B7B7"/>
                    </a:solidFill>
                  </a:tcPr>
                </a:tc>
                <a:extLst>
                  <a:ext uri="{0D108BD9-81ED-4DB2-BD59-A6C34878D82A}">
                    <a16:rowId xmlns:a16="http://schemas.microsoft.com/office/drawing/2014/main" val="10000"/>
                  </a:ext>
                </a:extLst>
              </a:tr>
              <a:tr h="663925">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1</a:t>
                      </a:r>
                      <a:endParaRPr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Power Management</a:t>
                      </a:r>
                      <a:endParaRPr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Providing power to our ICs via a 3.7V rechargeable li-ion battery is well documented for both the STM32 and ADS1299 including implementation examples in their respective datasheets. USB power manager (LTC3556) has been selected as our solution.</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663925">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2</a:t>
                      </a:r>
                      <a:endParaRPr dirty="0">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Communication Protocols</a:t>
                      </a:r>
                      <a:endParaRPr dirty="0">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The SPI, I2C, and USB communication protocols are well defined and documented. Communication is handled by the STM32’s hardware modules for simplicity. Team member has experience with SPI and I2C.</a:t>
                      </a:r>
                      <a:endParaRPr dirty="0">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2"/>
                  </a:ext>
                </a:extLst>
              </a:tr>
              <a:tr h="431550">
                <a:tc>
                  <a:txBody>
                    <a:bodyPr/>
                    <a:lstStyle/>
                    <a:p>
                      <a:pPr marL="0" lv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Enclosure</a:t>
                      </a:r>
                      <a:endParaRPr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A plastic enclosure will be procured from DigiKey and holes will be drilled for external interfaces.</a:t>
                      </a:r>
                      <a:endParaRPr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663925">
                <a:tc>
                  <a:txBody>
                    <a:bodyPr/>
                    <a:lstStyle/>
                    <a:p>
                      <a:pPr marL="0" lvl="0" indent="0" algn="l" rtl="0">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Public Data Availability</a:t>
                      </a:r>
                      <a:endParaRPr>
                        <a:latin typeface="Times New Roman"/>
                        <a:ea typeface="Times New Roman"/>
                        <a:cs typeface="Times New Roman"/>
                        <a:sym typeface="Times New Roman"/>
                      </a:endParaRPr>
                    </a:p>
                  </a:txBody>
                  <a:tcPr marL="91425" marR="91425" marT="91425" marB="91425">
                    <a:solidFill>
                      <a:srgbClr val="EFEFEF"/>
                    </a:solidFill>
                  </a:tcPr>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Team has identified public database “Ninapro” with 10 datasets including over 180 data acquisitions. Team has identified other public datasets as backup.</a:t>
                      </a:r>
                      <a:endParaRPr dirty="0">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4"/>
                  </a:ext>
                </a:extLst>
              </a:tr>
              <a:tr h="431550">
                <a:tc>
                  <a:txBody>
                    <a:bodyPr/>
                    <a:lstStyle/>
                    <a:p>
                      <a:pPr marL="0" lvl="0" indent="0" algn="l" rtl="0">
                        <a:spcBef>
                          <a:spcPts val="0"/>
                        </a:spcBef>
                        <a:spcAft>
                          <a:spcPts val="0"/>
                        </a:spcAft>
                        <a:buNone/>
                      </a:pPr>
                      <a:r>
                        <a:rPr lang="e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a:latin typeface="Times New Roman"/>
                          <a:ea typeface="Times New Roman"/>
                          <a:cs typeface="Times New Roman"/>
                          <a:sym typeface="Times New Roman"/>
                        </a:rPr>
                        <a:t>Deploying Machine Learning on STM32</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dirty="0">
                          <a:latin typeface="Times New Roman"/>
                          <a:ea typeface="Times New Roman"/>
                          <a:cs typeface="Times New Roman"/>
                          <a:sym typeface="Times New Roman"/>
                        </a:rPr>
                        <a:t>Deploying a TFLite Micro model to STM32 is well documented with open source projects and internal STMicroelectronic documentation available. The documentation includes over 5 examples, a walkthrough, and troubleshooting information.</a:t>
                      </a:r>
                      <a:endParaRPr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aphicFrame>
        <p:nvGraphicFramePr>
          <p:cNvPr id="128" name="Google Shape;128;p22"/>
          <p:cNvGraphicFramePr/>
          <p:nvPr/>
        </p:nvGraphicFramePr>
        <p:xfrm>
          <a:off x="3229475" y="224600"/>
          <a:ext cx="5859500" cy="4450010"/>
        </p:xfrm>
        <a:graphic>
          <a:graphicData uri="http://schemas.openxmlformats.org/drawingml/2006/table">
            <a:tbl>
              <a:tblPr>
                <a:noFill/>
                <a:tableStyleId>{C53F9643-56C4-4FE0-B203-C5396F85C920}</a:tableStyleId>
              </a:tblPr>
              <a:tblGrid>
                <a:gridCol w="396050">
                  <a:extLst>
                    <a:ext uri="{9D8B030D-6E8A-4147-A177-3AD203B41FA5}">
                      <a16:colId xmlns:a16="http://schemas.microsoft.com/office/drawing/2014/main" val="20000"/>
                    </a:ext>
                  </a:extLst>
                </a:gridCol>
                <a:gridCol w="1462425">
                  <a:extLst>
                    <a:ext uri="{9D8B030D-6E8A-4147-A177-3AD203B41FA5}">
                      <a16:colId xmlns:a16="http://schemas.microsoft.com/office/drawing/2014/main" val="20001"/>
                    </a:ext>
                  </a:extLst>
                </a:gridCol>
                <a:gridCol w="878475">
                  <a:extLst>
                    <a:ext uri="{9D8B030D-6E8A-4147-A177-3AD203B41FA5}">
                      <a16:colId xmlns:a16="http://schemas.microsoft.com/office/drawing/2014/main" val="20002"/>
                    </a:ext>
                  </a:extLst>
                </a:gridCol>
                <a:gridCol w="724900">
                  <a:extLst>
                    <a:ext uri="{9D8B030D-6E8A-4147-A177-3AD203B41FA5}">
                      <a16:colId xmlns:a16="http://schemas.microsoft.com/office/drawing/2014/main" val="20003"/>
                    </a:ext>
                  </a:extLst>
                </a:gridCol>
                <a:gridCol w="2397650">
                  <a:extLst>
                    <a:ext uri="{9D8B030D-6E8A-4147-A177-3AD203B41FA5}">
                      <a16:colId xmlns:a16="http://schemas.microsoft.com/office/drawing/2014/main" val="20004"/>
                    </a:ext>
                  </a:extLst>
                </a:gridCol>
              </a:tblGrid>
              <a:tr h="414775">
                <a:tc>
                  <a:txBody>
                    <a:bodyPr/>
                    <a:lstStyle/>
                    <a:p>
                      <a:pPr marL="0" lvl="0" indent="0" algn="ctr" rtl="0">
                        <a:spcBef>
                          <a:spcPts val="0"/>
                        </a:spcBef>
                        <a:spcAft>
                          <a:spcPts val="0"/>
                        </a:spcAft>
                        <a:buNone/>
                      </a:pPr>
                      <a:endParaRPr sz="1100">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Risk</a:t>
                      </a:r>
                      <a:endParaRPr sz="1100">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Probability</a:t>
                      </a:r>
                      <a:endParaRPr sz="1100">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Impact</a:t>
                      </a:r>
                      <a:endParaRPr sz="1100">
                        <a:latin typeface="Times New Roman"/>
                        <a:ea typeface="Times New Roman"/>
                        <a:cs typeface="Times New Roman"/>
                        <a:sym typeface="Times New Roman"/>
                      </a:endParaRPr>
                    </a:p>
                  </a:txBody>
                  <a:tcPr marL="91425" marR="91425" marT="91425" marB="91425" anchor="ctr">
                    <a:solidFill>
                      <a:srgbClr val="B7B7B7"/>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Mitigation</a:t>
                      </a:r>
                      <a:endParaRPr sz="1100">
                        <a:latin typeface="Times New Roman"/>
                        <a:ea typeface="Times New Roman"/>
                        <a:cs typeface="Times New Roman"/>
                        <a:sym typeface="Times New Roman"/>
                      </a:endParaRPr>
                    </a:p>
                  </a:txBody>
                  <a:tcPr marL="91425" marR="91425" marT="91425" marB="91425" anchor="ctr">
                    <a:solidFill>
                      <a:srgbClr val="B7B7B7"/>
                    </a:solidFill>
                  </a:tcPr>
                </a:tc>
                <a:extLst>
                  <a:ext uri="{0D108BD9-81ED-4DB2-BD59-A6C34878D82A}">
                    <a16:rowId xmlns:a16="http://schemas.microsoft.com/office/drawing/2014/main" val="10000"/>
                  </a:ext>
                </a:extLst>
              </a:tr>
              <a:tr h="502075">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ML Classification Accuracy</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Testing will take place with public data and AFE acquired data.</a:t>
                      </a:r>
                      <a:endParaRPr sz="1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502075">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ML Model Size</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ML model will be adjusted incrementally beginning in phase 1.</a:t>
                      </a:r>
                      <a:endParaRPr sz="1100">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2"/>
                  </a:ext>
                </a:extLst>
              </a:tr>
              <a:tr h="5736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DSP Algorithms</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4</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Close communication with project mentor. Algorithms are already being prototyped in C.</a:t>
                      </a:r>
                      <a:endParaRPr sz="1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6381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AFE Configuration</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Signal acquisition testing begins early in phase 1 with all materials ordered. Allowing team 4 weeks of prototyping.</a:t>
                      </a:r>
                      <a:endParaRPr sz="1100">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4"/>
                  </a:ext>
                </a:extLst>
              </a:tr>
              <a:tr h="774025">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PCB Design Complexity</a:t>
                      </a:r>
                      <a:endParaRPr sz="11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4</a:t>
                      </a:r>
                      <a:endParaRPr sz="130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Three separate PCBs will be designed for each module. Then integrated into a single board after debugging.</a:t>
                      </a:r>
                      <a:endParaRPr sz="11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5"/>
                  </a:ext>
                </a:extLst>
              </a:tr>
              <a:tr h="638150">
                <a:tc>
                  <a:txBody>
                    <a:bodyPr/>
                    <a:lstStyle/>
                    <a:p>
                      <a:pPr marL="0" lvl="0" indent="0" algn="ctr" rtl="0">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System Integration</a:t>
                      </a:r>
                      <a:endParaRPr sz="11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ctr" rtl="0">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L="91425" marR="91425" marT="91425" marB="91425" anchor="ctr">
                    <a:solidFill>
                      <a:srgbClr val="EFEFEF"/>
                    </a:solidFill>
                  </a:tcPr>
                </a:tc>
                <a:tc>
                  <a:txBody>
                    <a:bodyPr/>
                    <a:lstStyle/>
                    <a:p>
                      <a:pPr marL="0" lvl="0" indent="0" algn="l" rtl="0">
                        <a:spcBef>
                          <a:spcPts val="0"/>
                        </a:spcBef>
                        <a:spcAft>
                          <a:spcPts val="0"/>
                        </a:spcAft>
                        <a:buNone/>
                      </a:pPr>
                      <a:r>
                        <a:rPr lang="en" sz="1100">
                          <a:latin typeface="Times New Roman"/>
                          <a:ea typeface="Times New Roman"/>
                          <a:cs typeface="Times New Roman"/>
                          <a:sym typeface="Times New Roman"/>
                        </a:rPr>
                        <a:t>Modules will be tested individually with debugging tools to ensure proper technical characteristics before integration.</a:t>
                      </a:r>
                      <a:endParaRPr sz="1100">
                        <a:latin typeface="Times New Roman"/>
                        <a:ea typeface="Times New Roman"/>
                        <a:cs typeface="Times New Roman"/>
                        <a:sym typeface="Times New Roman"/>
                      </a:endParaRPr>
                    </a:p>
                  </a:txBody>
                  <a:tcPr marL="91425" marR="91425" marT="91425" marB="91425">
                    <a:solidFill>
                      <a:srgbClr val="EFEFEF"/>
                    </a:solidFill>
                  </a:tcPr>
                </a:tc>
                <a:extLst>
                  <a:ext uri="{0D108BD9-81ED-4DB2-BD59-A6C34878D82A}">
                    <a16:rowId xmlns:a16="http://schemas.microsoft.com/office/drawing/2014/main" val="10006"/>
                  </a:ext>
                </a:extLst>
              </a:tr>
            </a:tbl>
          </a:graphicData>
        </a:graphic>
      </p:graphicFrame>
      <p:graphicFrame>
        <p:nvGraphicFramePr>
          <p:cNvPr id="129" name="Google Shape;129;p22"/>
          <p:cNvGraphicFramePr/>
          <p:nvPr>
            <p:extLst>
              <p:ext uri="{D42A27DB-BD31-4B8C-83A1-F6EECF244321}">
                <p14:modId xmlns:p14="http://schemas.microsoft.com/office/powerpoint/2010/main" val="3698004997"/>
              </p:ext>
            </p:extLst>
          </p:nvPr>
        </p:nvGraphicFramePr>
        <p:xfrm>
          <a:off x="401400" y="1261738"/>
          <a:ext cx="2743200" cy="2743200"/>
        </p:xfrm>
        <a:graphic>
          <a:graphicData uri="http://schemas.openxmlformats.org/drawingml/2006/table">
            <a:tbl>
              <a:tblPr>
                <a:noFill/>
                <a:tableStyleId>{C53F9643-56C4-4FE0-B203-C5396F85C920}</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tblGrid>
              <a:tr h="457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5</a:t>
                      </a:r>
                      <a:endParaRPr b="1">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0"/>
                  </a:ext>
                </a:extLst>
              </a:tr>
              <a:tr h="457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4</a:t>
                      </a:r>
                      <a:endParaRPr b="1">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1"/>
                  </a:ext>
                </a:extLst>
              </a:tr>
              <a:tr h="457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3</a:t>
                      </a:r>
                      <a:endParaRPr b="1">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dirty="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b="1"/>
                        <a:t>5</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b="1"/>
                        <a:t>1,6</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0000"/>
                    </a:solidFill>
                  </a:tcPr>
                </a:tc>
                <a:extLst>
                  <a:ext uri="{0D108BD9-81ED-4DB2-BD59-A6C34878D82A}">
                    <a16:rowId xmlns:a16="http://schemas.microsoft.com/office/drawing/2014/main" val="10002"/>
                  </a:ext>
                </a:extLst>
              </a:tr>
              <a:tr h="457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2</a:t>
                      </a:r>
                      <a:endParaRPr b="1">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 b="1"/>
                        <a:t>2</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r>
                        <a:rPr lang="en" b="1"/>
                        <a:t>3</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b="1"/>
                        <a:t>4</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457200">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1</a:t>
                      </a:r>
                      <a:endParaRPr b="1">
                        <a:latin typeface="Times New Roman"/>
                        <a:ea typeface="Times New Roman"/>
                        <a:cs typeface="Times New Roman"/>
                        <a:sym typeface="Times New Roman"/>
                      </a:endParaRPr>
                    </a:p>
                  </a:txBody>
                  <a:tcPr marL="91425" marR="91425" marT="91425" marB="91425">
                    <a:lnR w="9525" cap="flat" cmpd="sng">
                      <a:solidFill>
                        <a:schemeClr val="dk1"/>
                      </a:solidFill>
                      <a:prstDash val="solid"/>
                      <a:round/>
                      <a:headEnd type="none" w="sm" len="sm"/>
                      <a:tailEnd type="none" w="sm" len="sm"/>
                    </a:lnR>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38761D"/>
                    </a:solidFill>
                  </a:tcPr>
                </a:tc>
                <a:tc>
                  <a:txBody>
                    <a:bodyPr/>
                    <a:lstStyle/>
                    <a:p>
                      <a:pPr marL="0" lvl="0" indent="0" algn="l" rtl="0">
                        <a:spcBef>
                          <a:spcPts val="0"/>
                        </a:spcBef>
                        <a:spcAft>
                          <a:spcPts val="0"/>
                        </a:spcAft>
                        <a:buNone/>
                      </a:pP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457200">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tcPr>
                </a:tc>
                <a:tc>
                  <a:txBody>
                    <a:bodyPr/>
                    <a:lstStyle/>
                    <a:p>
                      <a:pPr marL="0" lvl="0" indent="0" algn="ctr" rtl="0">
                        <a:spcBef>
                          <a:spcPts val="0"/>
                        </a:spcBef>
                        <a:spcAft>
                          <a:spcPts val="0"/>
                        </a:spcAft>
                        <a:buNone/>
                      </a:pPr>
                      <a:r>
                        <a:rPr lang="en" b="1" dirty="0">
                          <a:latin typeface="Times New Roman"/>
                          <a:ea typeface="Times New Roman"/>
                          <a:cs typeface="Times New Roman"/>
                          <a:sym typeface="Times New Roman"/>
                        </a:rPr>
                        <a:t>1</a:t>
                      </a:r>
                      <a:endParaRPr b="1" dirty="0">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dirty="0">
                          <a:latin typeface="Times New Roman"/>
                          <a:ea typeface="Times New Roman"/>
                          <a:cs typeface="Times New Roman"/>
                          <a:sym typeface="Times New Roman"/>
                        </a:rPr>
                        <a:t>2</a:t>
                      </a:r>
                      <a:endParaRPr b="1" dirty="0">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3</a:t>
                      </a:r>
                      <a:endParaRPr b="1">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Times New Roman"/>
                          <a:ea typeface="Times New Roman"/>
                          <a:cs typeface="Times New Roman"/>
                          <a:sym typeface="Times New Roman"/>
                        </a:rPr>
                        <a:t>4</a:t>
                      </a:r>
                      <a:endParaRPr b="1">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dirty="0">
                          <a:latin typeface="Times New Roman"/>
                          <a:ea typeface="Times New Roman"/>
                          <a:cs typeface="Times New Roman"/>
                          <a:sym typeface="Times New Roman"/>
                        </a:rPr>
                        <a:t>5</a:t>
                      </a:r>
                      <a:endParaRPr b="1" dirty="0">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0" name="Google Shape;130;p22"/>
          <p:cNvSpPr txBox="1"/>
          <p:nvPr/>
        </p:nvSpPr>
        <p:spPr>
          <a:xfrm>
            <a:off x="1033175" y="4030950"/>
            <a:ext cx="2286000" cy="3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Times New Roman"/>
                <a:ea typeface="Times New Roman"/>
                <a:cs typeface="Times New Roman"/>
                <a:sym typeface="Times New Roman"/>
              </a:rPr>
              <a:t>Impact</a:t>
            </a:r>
            <a:endParaRPr sz="1800" b="1" dirty="0">
              <a:solidFill>
                <a:schemeClr val="dk1"/>
              </a:solidFill>
              <a:latin typeface="Times New Roman"/>
              <a:ea typeface="Times New Roman"/>
              <a:cs typeface="Times New Roman"/>
              <a:sym typeface="Times New Roman"/>
            </a:endParaRPr>
          </a:p>
        </p:txBody>
      </p:sp>
      <p:sp>
        <p:nvSpPr>
          <p:cNvPr id="131" name="Google Shape;131;p22"/>
          <p:cNvSpPr txBox="1"/>
          <p:nvPr/>
        </p:nvSpPr>
        <p:spPr>
          <a:xfrm rot="-5400000">
            <a:off x="-935700" y="2208725"/>
            <a:ext cx="2272800" cy="4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Times New Roman"/>
                <a:ea typeface="Times New Roman"/>
                <a:cs typeface="Times New Roman"/>
                <a:sym typeface="Times New Roman"/>
              </a:rPr>
              <a:t>Probability</a:t>
            </a:r>
            <a:endParaRPr sz="1800" b="1">
              <a:solidFill>
                <a:schemeClr val="dk1"/>
              </a:solidFill>
              <a:latin typeface="Times New Roman"/>
              <a:ea typeface="Times New Roman"/>
              <a:cs typeface="Times New Roman"/>
              <a:sym typeface="Times New Roman"/>
            </a:endParaRPr>
          </a:p>
        </p:txBody>
      </p:sp>
      <p:sp>
        <p:nvSpPr>
          <p:cNvPr id="132" name="Google Shape;132;p2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33" name="Google Shape;133;p22"/>
          <p:cNvSpPr txBox="1">
            <a:spLocks noGrp="1"/>
          </p:cNvSpPr>
          <p:nvPr>
            <p:ph type="title"/>
          </p:nvPr>
        </p:nvSpPr>
        <p:spPr>
          <a:xfrm>
            <a:off x="197725" y="192675"/>
            <a:ext cx="2673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Risk Cube</a:t>
            </a:r>
            <a:endParaRPr/>
          </a:p>
        </p:txBody>
      </p:sp>
      <p:sp>
        <p:nvSpPr>
          <p:cNvPr id="134" name="Google Shape;134;p22"/>
          <p:cNvSpPr txBox="1"/>
          <p:nvPr/>
        </p:nvSpPr>
        <p:spPr>
          <a:xfrm>
            <a:off x="1019100" y="4381050"/>
            <a:ext cx="1507800" cy="20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dk1"/>
                </a:solidFill>
                <a:latin typeface="Times New Roman"/>
                <a:ea typeface="Times New Roman"/>
                <a:cs typeface="Times New Roman"/>
                <a:sym typeface="Times New Roman"/>
              </a:rPr>
              <a:t>Figure 4</a:t>
            </a:r>
            <a:endParaRPr sz="1500" dirty="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3307</Words>
  <Application>Microsoft Office PowerPoint</Application>
  <PresentationFormat>On-screen Show (16:9)</PresentationFormat>
  <Paragraphs>317</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Oswald Medium</vt:lpstr>
      <vt:lpstr>Times New Roman</vt:lpstr>
      <vt:lpstr>Oswald Light</vt:lpstr>
      <vt:lpstr>Georgia</vt:lpstr>
      <vt:lpstr>Arial</vt:lpstr>
      <vt:lpstr>Oswald</vt:lpstr>
      <vt:lpstr>Simple Light</vt:lpstr>
      <vt:lpstr>Risk Management and Prototyping Plan Team 9 - HANDS-EMG</vt:lpstr>
      <vt:lpstr>System Description</vt:lpstr>
      <vt:lpstr>Finite State Diagram</vt:lpstr>
      <vt:lpstr>Block Diagram</vt:lpstr>
      <vt:lpstr>Software Layout</vt:lpstr>
      <vt:lpstr>Project Risks</vt:lpstr>
      <vt:lpstr>Risks that affected project definition</vt:lpstr>
      <vt:lpstr>Summary of low/non-risk items</vt:lpstr>
      <vt:lpstr>Risk Cube</vt:lpstr>
      <vt:lpstr>Risk Table</vt:lpstr>
      <vt:lpstr>Risk Table</vt:lpstr>
      <vt:lpstr>Risk Table</vt:lpstr>
      <vt:lpstr>Risk Table</vt:lpstr>
      <vt:lpstr>Risk Table</vt:lpstr>
      <vt:lpstr>Risk Table</vt:lpstr>
      <vt:lpstr>Prototyping Plan</vt:lpstr>
      <vt:lpstr>Prototyping Roadmap</vt:lpstr>
      <vt:lpstr>Phase 1 Description</vt:lpstr>
      <vt:lpstr>Phase 1 Activity Steps</vt:lpstr>
      <vt:lpstr>PowerPoint Presentation</vt:lpstr>
      <vt:lpstr>Phase 2 Description</vt:lpstr>
      <vt:lpstr>Phase 2 Activity Steps</vt:lpstr>
      <vt:lpstr>PowerPoint Presentation</vt:lpstr>
      <vt:lpstr>Phase 3 Description</vt:lpstr>
      <vt:lpstr>Phase 3 Activity Steps</vt:lpstr>
      <vt:lpstr>PowerPoint Presentation</vt:lpstr>
      <vt:lpstr>Phase 4 Description</vt:lpstr>
      <vt:lpstr>Phase 4 Activity Steps</vt:lpstr>
      <vt:lpstr>PowerPoint Presentation</vt:lpstr>
      <vt:lpstr>Phase 5 Description</vt:lpstr>
      <vt:lpstr>Phase 5 Activity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Blake Pearson</cp:lastModifiedBy>
  <cp:revision>1</cp:revision>
  <dcterms:modified xsi:type="dcterms:W3CDTF">2024-11-19T23:00:37Z</dcterms:modified>
</cp:coreProperties>
</file>